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2" r:id="rId6"/>
    <p:sldId id="286" r:id="rId7"/>
    <p:sldId id="279" r:id="rId8"/>
    <p:sldId id="259" r:id="rId9"/>
    <p:sldId id="257" r:id="rId10"/>
    <p:sldId id="260" r:id="rId11"/>
    <p:sldId id="262" r:id="rId12"/>
    <p:sldId id="287" r:id="rId13"/>
    <p:sldId id="263" r:id="rId14"/>
    <p:sldId id="264" r:id="rId15"/>
    <p:sldId id="265" r:id="rId16"/>
    <p:sldId id="261" r:id="rId17"/>
    <p:sldId id="288" r:id="rId18"/>
    <p:sldId id="266" r:id="rId19"/>
    <p:sldId id="273" r:id="rId20"/>
    <p:sldId id="267" r:id="rId21"/>
    <p:sldId id="290" r:id="rId22"/>
    <p:sldId id="258" r:id="rId23"/>
    <p:sldId id="269" r:id="rId24"/>
    <p:sldId id="284" r:id="rId25"/>
    <p:sldId id="285" r:id="rId26"/>
    <p:sldId id="272" r:id="rId27"/>
    <p:sldId id="291" r:id="rId28"/>
    <p:sldId id="275" r:id="rId29"/>
    <p:sldId id="283" r:id="rId30"/>
    <p:sldId id="277" r:id="rId31"/>
    <p:sldId id="293" r:id="rId32"/>
    <p:sldId id="276" r:id="rId33"/>
    <p:sldId id="281" r:id="rId34"/>
    <p:sldId id="280" r:id="rId35"/>
    <p:sldId id="278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512" y="-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ITC Avant Garde" panose="020B0402020203020304" pitchFamily="34" charset="0"/>
                <a:ea typeface="+mn-ea"/>
                <a:cs typeface="+mn-cs"/>
              </a:defRPr>
            </a:pPr>
            <a:r>
              <a:rPr lang="fr-FR"/>
              <a:t>VMC product category turnover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ITC Avant Garde" panose="020B04020202030203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4"/>
                <c:pt idx="0">
                  <c:v>Treble Hooks</c:v>
                </c:pt>
                <c:pt idx="1">
                  <c:v>Single Hooks</c:v>
                </c:pt>
                <c:pt idx="2">
                  <c:v>Terminal Tackle</c:v>
                </c:pt>
                <c:pt idx="3">
                  <c:v>Snelled Hooks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1564</c:v>
                </c:pt>
                <c:pt idx="1">
                  <c:v>1814</c:v>
                </c:pt>
                <c:pt idx="2">
                  <c:v>390</c:v>
                </c:pt>
                <c:pt idx="3">
                  <c:v>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F7-4B54-A7A3-17B0CFED70F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4"/>
                <c:pt idx="0">
                  <c:v>Treble Hooks</c:v>
                </c:pt>
                <c:pt idx="1">
                  <c:v>Single Hooks</c:v>
                </c:pt>
                <c:pt idx="2">
                  <c:v>Terminal Tackle</c:v>
                </c:pt>
                <c:pt idx="3">
                  <c:v>Snelled Hooks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1704</c:v>
                </c:pt>
                <c:pt idx="1">
                  <c:v>2183</c:v>
                </c:pt>
                <c:pt idx="2">
                  <c:v>491</c:v>
                </c:pt>
                <c:pt idx="3">
                  <c:v>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F7-4B54-A7A3-17B0CFED7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408792"/>
        <c:axId val="208411928"/>
        <c:axId val="0"/>
      </c:bar3DChart>
      <c:catAx>
        <c:axId val="208408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ITC Avant Garde" panose="020B0402020203020304" pitchFamily="34" charset="0"/>
                <a:ea typeface="+mn-ea"/>
                <a:cs typeface="+mn-cs"/>
              </a:defRPr>
            </a:pPr>
            <a:endParaRPr lang="es-ES"/>
          </a:p>
        </c:txPr>
        <c:crossAx val="208411928"/>
        <c:crosses val="autoZero"/>
        <c:auto val="1"/>
        <c:lblAlgn val="ctr"/>
        <c:lblOffset val="100"/>
        <c:noMultiLvlLbl val="0"/>
      </c:catAx>
      <c:valAx>
        <c:axId val="208411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ITC Avant Garde" panose="020B0402020203020304" pitchFamily="34" charset="0"/>
                <a:ea typeface="+mn-ea"/>
                <a:cs typeface="+mn-cs"/>
              </a:defRPr>
            </a:pPr>
            <a:endParaRPr lang="es-ES"/>
          </a:p>
        </c:txPr>
        <c:crossAx val="208408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ITC Avant Garde" panose="020B04020202030203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ITC Avant Garde" panose="020B0402020203020304" pitchFamily="34" charset="0"/>
        </a:defRPr>
      </a:pPr>
      <a:endParaRPr lang="es-ES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1F33-EA76-4499-8CB8-1BEFD14CFD9D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2897-ED0D-49DA-8ECD-A0C2FB61043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01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1F33-EA76-4499-8CB8-1BEFD14CFD9D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2897-ED0D-49DA-8ECD-A0C2FB61043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45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1F33-EA76-4499-8CB8-1BEFD14CFD9D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2897-ED0D-49DA-8ECD-A0C2FB61043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91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1F33-EA76-4499-8CB8-1BEFD14CFD9D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2897-ED0D-49DA-8ECD-A0C2FB61043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00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1F33-EA76-4499-8CB8-1BEFD14CFD9D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2897-ED0D-49DA-8ECD-A0C2FB61043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93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1F33-EA76-4499-8CB8-1BEFD14CFD9D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2897-ED0D-49DA-8ECD-A0C2FB61043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63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1F33-EA76-4499-8CB8-1BEFD14CFD9D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2897-ED0D-49DA-8ECD-A0C2FB61043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02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1F33-EA76-4499-8CB8-1BEFD14CFD9D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2897-ED0D-49DA-8ECD-A0C2FB61043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01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1F33-EA76-4499-8CB8-1BEFD14CFD9D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2897-ED0D-49DA-8ECD-A0C2FB61043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67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1F33-EA76-4499-8CB8-1BEFD14CFD9D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2897-ED0D-49DA-8ECD-A0C2FB61043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892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1F33-EA76-4499-8CB8-1BEFD14CFD9D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2897-ED0D-49DA-8ECD-A0C2FB61043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92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B1F33-EA76-4499-8CB8-1BEFD14CFD9D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12897-ED0D-49DA-8ECD-A0C2FB61043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3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" t="101" r="-1" b="14173"/>
          <a:stretch/>
        </p:blipFill>
        <p:spPr>
          <a:xfrm>
            <a:off x="-82378" y="8238"/>
            <a:ext cx="12274378" cy="70104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956485" y="2913761"/>
            <a:ext cx="8196649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ITC Avant Garde Gothic" panose="02000803000000000000" pitchFamily="2" charset="0"/>
              </a:rPr>
              <a:t>Presentación de nuevos productos
2023
</a:t>
            </a:r>
            <a:endParaRPr lang="fr-FR" sz="3600" b="1" dirty="0">
              <a:solidFill>
                <a:schemeClr val="bg1"/>
              </a:solidFill>
              <a:latin typeface="ITC Avant Garde Gothic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827" y="1394181"/>
            <a:ext cx="3995964" cy="17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Une image contenant eau, extérieur, ciel, personne&#10;&#10;Description générée automatiquement">
            <a:extLst>
              <a:ext uri="{FF2B5EF4-FFF2-40B4-BE49-F238E27FC236}">
                <a16:creationId xmlns:a16="http://schemas.microsoft.com/office/drawing/2014/main" id="{DC684C28-D0FA-287F-88D8-F267994713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81" t="10829" r="15697" b="-221"/>
          <a:stretch/>
        </p:blipFill>
        <p:spPr>
          <a:xfrm>
            <a:off x="0" y="-421254"/>
            <a:ext cx="12192000" cy="79813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872979" y="732381"/>
            <a:ext cx="225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latin typeface="ITC Avant Garde Gothic" panose="02000803000000000000" pitchFamily="2" charset="0"/>
              </a:rPr>
              <a:t>2023 Single </a:t>
            </a:r>
            <a:r>
              <a:rPr lang="fr-FR" sz="1400" b="1" err="1">
                <a:latin typeface="ITC Avant Garde Gothic" panose="02000803000000000000" pitchFamily="2" charset="0"/>
              </a:rPr>
              <a:t>Hooks</a:t>
            </a:r>
            <a:endParaRPr lang="fr-FR" sz="1400" b="1">
              <a:latin typeface="ITC Avant Garde Gothic" panose="02000803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3B9432-9CEC-D006-4E71-86D6B8CA151B}"/>
              </a:ext>
            </a:extLst>
          </p:cNvPr>
          <p:cNvSpPr txBox="1"/>
          <p:nvPr/>
        </p:nvSpPr>
        <p:spPr>
          <a:xfrm>
            <a:off x="805079" y="83052"/>
            <a:ext cx="6428016" cy="92332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>
                <a:solidFill>
                  <a:srgbClr val="FFFF00"/>
                </a:solidFill>
                <a:latin typeface="ITC Avant Garde Gothic"/>
              </a:rPr>
              <a:t>TECHSET RINGED</a:t>
            </a:r>
            <a:endParaRPr lang="fr-FR" dirty="0">
              <a:solidFill>
                <a:srgbClr val="FFFF00"/>
              </a:solidFill>
            </a:endParaRPr>
          </a:p>
          <a:p>
            <a:r>
              <a:rPr lang="fr-FR" sz="2400" b="1" dirty="0">
                <a:solidFill>
                  <a:srgbClr val="FFFF00"/>
                </a:solidFill>
                <a:latin typeface="ITC Avant Garde Gothic"/>
              </a:rPr>
              <a:t>7286CR</a:t>
            </a:r>
            <a:endParaRPr lang="fr-FR" sz="2400" dirty="0">
              <a:solidFill>
                <a:srgbClr val="FFFF00"/>
              </a:solidFill>
            </a:endParaRPr>
          </a:p>
          <a:p>
            <a:r>
              <a:rPr lang="es-ES" sz="2400" b="1" dirty="0">
                <a:solidFill>
                  <a:srgbClr val="FFFF00"/>
                </a:solidFill>
                <a:latin typeface="ITC Avant Garde Gothic"/>
              </a:rPr>
              <a:t>
"Solo para la flor y nata de la cosecha"
En temporada 2023 (apertura del atún rojo: 
Marzo/Abril en stock
Versión mejorada del </a:t>
            </a:r>
            <a:r>
              <a:rPr lang="es-ES" sz="2400" b="1" dirty="0" err="1">
                <a:solidFill>
                  <a:srgbClr val="FFFF00"/>
                </a:solidFill>
                <a:latin typeface="ITC Avant Garde Gothic"/>
              </a:rPr>
              <a:t>Techset</a:t>
            </a:r>
            <a:r>
              <a:rPr lang="es-ES" sz="2400" b="1" dirty="0">
                <a:solidFill>
                  <a:srgbClr val="FFFF00"/>
                </a:solidFill>
                <a:latin typeface="ITC Avant Garde Gothic"/>
              </a:rPr>
              <a:t> </a:t>
            </a:r>
            <a:r>
              <a:rPr lang="es-ES" sz="2400" b="1" dirty="0" err="1">
                <a:solidFill>
                  <a:srgbClr val="FFFF00"/>
                </a:solidFill>
                <a:latin typeface="ITC Avant Garde Gothic"/>
              </a:rPr>
              <a:t>Inline</a:t>
            </a:r>
            <a:r>
              <a:rPr lang="es-ES" sz="2400" b="1" dirty="0">
                <a:solidFill>
                  <a:srgbClr val="FFFF00"/>
                </a:solidFill>
                <a:latin typeface="ITC Avant Garde Gothic"/>
              </a:rPr>
              <a:t>
¿Por qué? 
1- Menos apalancamiento = más pescado 
2- Acción más natural para el señuelo (</a:t>
            </a:r>
            <a:r>
              <a:rPr lang="es-ES" sz="2400" b="1" dirty="0" err="1">
                <a:solidFill>
                  <a:srgbClr val="FFFF00"/>
                </a:solidFill>
                <a:latin typeface="ITC Avant Garde Gothic"/>
              </a:rPr>
              <a:t>popper</a:t>
            </a:r>
            <a:r>
              <a:rPr lang="es-ES" sz="2400" b="1" dirty="0">
                <a:solidFill>
                  <a:srgbClr val="FFFF00"/>
                </a:solidFill>
                <a:latin typeface="ITC Avant Garde Gothic"/>
              </a:rPr>
              <a:t>, palo) 
3- Equipa señuelos pequeños con anzuelos fuertes (atún rojo)
4- Más eficiente en bocados cortos 
5- Imagen de marca / Imagen de marca / Imagen de marca !</a:t>
            </a:r>
            <a:r>
              <a:rPr lang="es-ES" sz="2400" b="1" dirty="0">
                <a:solidFill>
                  <a:schemeClr val="bg1"/>
                </a:solidFill>
                <a:latin typeface="ITC Avant Garde Gothic"/>
              </a:rPr>
              <a:t>
</a:t>
            </a:r>
            <a:endParaRPr lang="fr-FR" dirty="0">
              <a:solidFill>
                <a:schemeClr val="bg1"/>
              </a:solidFill>
              <a:latin typeface="Calibri"/>
              <a:ea typeface="+mn-lt"/>
              <a:cs typeface="+mn-lt"/>
            </a:endParaRPr>
          </a:p>
          <a:p>
            <a:endParaRPr lang="fr-FR" sz="1400" dirty="0">
              <a:solidFill>
                <a:schemeClr val="bg1"/>
              </a:solidFill>
              <a:latin typeface="ITC Avant Garde"/>
              <a:cs typeface="Calibri"/>
            </a:endParaRPr>
          </a:p>
          <a:p>
            <a:endParaRPr lang="fr-FR" sz="1400" b="1" dirty="0">
              <a:solidFill>
                <a:schemeClr val="bg1"/>
              </a:solidFill>
              <a:latin typeface="ITC Avant Garde" panose="020B0402020203020304" pitchFamily="34" charset="0"/>
            </a:endParaRPr>
          </a:p>
          <a:p>
            <a:endParaRPr lang="fr-FR" sz="1400" b="1" dirty="0">
              <a:solidFill>
                <a:schemeClr val="bg1"/>
              </a:solidFill>
              <a:latin typeface="ITC Avant Garde"/>
            </a:endParaRPr>
          </a:p>
          <a:p>
            <a:endParaRPr lang="fr-FR" sz="2000" dirty="0">
              <a:solidFill>
                <a:schemeClr val="bg1"/>
              </a:solidFill>
              <a:latin typeface="ITC Avant Garde" panose="020B0402020203020304" pitchFamily="34" charset="0"/>
            </a:endParaRPr>
          </a:p>
          <a:p>
            <a:endParaRPr lang="fr-FR" sz="2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5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AAE1ACB-C424-7F4F-BABF-258FE06C0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474" y="2498028"/>
            <a:ext cx="6250131" cy="1461283"/>
          </a:xfrm>
          <a:prstGeom prst="rect">
            <a:avLst/>
          </a:prstGeom>
        </p:spPr>
      </p:pic>
      <p:pic>
        <p:nvPicPr>
          <p:cNvPr id="2" name="Image 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41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62"/>
            <a:ext cx="12489084" cy="88813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872979" y="732381"/>
            <a:ext cx="225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latin typeface="ITC Avant Garde Gothic" panose="02000803000000000000" pitchFamily="2" charset="0"/>
              </a:rPr>
              <a:t>2023 Single </a:t>
            </a:r>
            <a:r>
              <a:rPr lang="fr-FR" sz="1400" b="1" err="1">
                <a:latin typeface="ITC Avant Garde Gothic" panose="02000803000000000000" pitchFamily="2" charset="0"/>
              </a:rPr>
              <a:t>Hooks</a:t>
            </a:r>
            <a:endParaRPr lang="fr-FR" sz="1400" b="1">
              <a:latin typeface="ITC Avant Garde Gothic" panose="02000803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FAC036D-DD63-443F-BE88-18AD818EDACD}"/>
              </a:ext>
            </a:extLst>
          </p:cNvPr>
          <p:cNvSpPr txBox="1"/>
          <p:nvPr/>
        </p:nvSpPr>
        <p:spPr>
          <a:xfrm>
            <a:off x="974762" y="84053"/>
            <a:ext cx="5120494" cy="68326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REDENTEX </a:t>
            </a:r>
            <a:r>
              <a:rPr lang="fr-FR" sz="5400" b="1" dirty="0">
                <a:solidFill>
                  <a:schemeClr val="bg1"/>
                </a:solidFill>
                <a:latin typeface="ITC Avant Garde Gothic"/>
              </a:rPr>
              <a:t>+</a:t>
            </a:r>
          </a:p>
          <a:p>
            <a:r>
              <a:rPr lang="fr-FR" sz="2400" b="1" dirty="0">
                <a:solidFill>
                  <a:schemeClr val="bg1"/>
                </a:solidFill>
                <a:latin typeface="ITC Avant Garde Gothic"/>
              </a:rPr>
              <a:t>7242/7243</a:t>
            </a:r>
            <a:endParaRPr lang="fr-FR" sz="2400" dirty="0">
              <a:solidFill>
                <a:schemeClr val="bg1"/>
              </a:solidFill>
            </a:endParaRPr>
          </a:p>
          <a:p>
            <a:endParaRPr lang="fr-FR" sz="24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« Me encanta el RDTX pero necesito algo más fuerte »
Objetivo: Pescadores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sw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 que amaban la serie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Redentex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
Objetivo del pez: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Dentex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,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medregal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
Competidores: No
Ventaja de VMC Comp.: PTFE costero, reforzado
Ojo cerrado de resina, aguja súper larga afilada,
Curva de bloqueo técnico, embalaje dedicado
Soporte de marketing: video de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medregal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, imágenes
PVP: 7,90€ 
lanzamiento: agosto de 2022 
</a:t>
            </a:r>
            <a:endParaRPr lang="fr-FR" sz="2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4" name="Image 4" descr="Une image contenant texte, candélabre&#10;&#10;Description générée automatiquement">
            <a:extLst>
              <a:ext uri="{FF2B5EF4-FFF2-40B4-BE49-F238E27FC236}">
                <a16:creationId xmlns:a16="http://schemas.microsoft.com/office/drawing/2014/main" id="{AF038D0B-3DDB-51E3-38FA-103119A83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646" y="4822659"/>
            <a:ext cx="4111336" cy="1612517"/>
          </a:xfrm>
          <a:prstGeom prst="rect">
            <a:avLst/>
          </a:prstGeom>
        </p:spPr>
      </p:pic>
      <p:pic>
        <p:nvPicPr>
          <p:cNvPr id="5" name="Image 5" descr="Une image contenant texte, candélabre&#10;&#10;Description générée automatiquement">
            <a:extLst>
              <a:ext uri="{FF2B5EF4-FFF2-40B4-BE49-F238E27FC236}">
                <a16:creationId xmlns:a16="http://schemas.microsoft.com/office/drawing/2014/main" id="{710AF6C2-F609-2059-54CB-581C277E1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248" y="3754900"/>
            <a:ext cx="3964131" cy="1551903"/>
          </a:xfrm>
          <a:prstGeom prst="rect">
            <a:avLst/>
          </a:prstGeom>
        </p:spPr>
      </p:pic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446" y="979811"/>
            <a:ext cx="1341959" cy="224120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6943" y="979811"/>
            <a:ext cx="1309194" cy="224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8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Une image contenant personne, arthropode&#10;&#10;Description générée automatiquement">
            <a:extLst>
              <a:ext uri="{FF2B5EF4-FFF2-40B4-BE49-F238E27FC236}">
                <a16:creationId xmlns:a16="http://schemas.microsoft.com/office/drawing/2014/main" id="{361A39DA-0A78-81F5-BC52-A2E634C41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-2201953"/>
            <a:ext cx="12262854" cy="91881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872979" y="732381"/>
            <a:ext cx="225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latin typeface="ITC Avant Garde Gothic" panose="02000803000000000000" pitchFamily="2" charset="0"/>
              </a:rPr>
              <a:t>2023 Single </a:t>
            </a:r>
            <a:r>
              <a:rPr lang="fr-FR" sz="1400" b="1" err="1">
                <a:latin typeface="ITC Avant Garde Gothic" panose="02000803000000000000" pitchFamily="2" charset="0"/>
              </a:rPr>
              <a:t>Hooks</a:t>
            </a:r>
            <a:endParaRPr lang="fr-FR" sz="1400" b="1">
              <a:latin typeface="ITC Avant Garde Gothic" panose="02000803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AA2FE3-B5B5-9FD8-BE9B-E052C64AD613}"/>
              </a:ext>
            </a:extLst>
          </p:cNvPr>
          <p:cNvSpPr txBox="1"/>
          <p:nvPr/>
        </p:nvSpPr>
        <p:spPr>
          <a:xfrm>
            <a:off x="974762" y="84053"/>
            <a:ext cx="6428016" cy="64325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REDAMBER </a:t>
            </a:r>
          </a:p>
          <a:p>
            <a:r>
              <a:rPr lang="fr-FR" sz="2400" b="1" dirty="0">
                <a:solidFill>
                  <a:schemeClr val="bg1"/>
                </a:solidFill>
                <a:latin typeface="ITC Avant Garde Gothic"/>
              </a:rPr>
              <a:t>7385CT</a:t>
            </a:r>
            <a:endParaRPr lang="fr-FR" sz="2400" dirty="0">
              <a:solidFill>
                <a:schemeClr val="bg1"/>
              </a:solidFill>
            </a:endParaRPr>
          </a:p>
          <a:p>
            <a:endParaRPr lang="fr-FR" sz="24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« La pesca de cebo vivo es genial, pero pescar con
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ReDamber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 está de moda »
Objetivo: pescadores  que amaban el concepto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Redentex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
Pero prefiere los anzuelos circulares
Objetivo del pez: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Dentex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,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medregal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
Competidores: BKK,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Mustad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,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Owner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, 
Ventaja de VMC Comp.: PTFE costero, reforzado
Resina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Closed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Eye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, embalaje dedicado
Soporte de marketing: video de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medregal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, imágenes, muestreo KOL
PVP: 7,50€
lanzamiento: octubre de 2022 
</a:t>
            </a:r>
            <a:r>
              <a:rPr lang="fr-FR" sz="2400" b="1" dirty="0">
                <a:solidFill>
                  <a:schemeClr val="bg1"/>
                </a:solidFill>
                <a:latin typeface="ITC Avant Garde Gothic" panose="02000803000000000000" pitchFamily="2" charset="0"/>
              </a:rPr>
              <a:t> </a:t>
            </a: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4" name="Image 4" descr="Une image contenant périphérique, jauge&#10;&#10;Description générée automatiquement">
            <a:extLst>
              <a:ext uri="{FF2B5EF4-FFF2-40B4-BE49-F238E27FC236}">
                <a16:creationId xmlns:a16="http://schemas.microsoft.com/office/drawing/2014/main" id="{0586A46F-9F52-70B5-76BA-B0EC9F042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051" y="3669650"/>
            <a:ext cx="5172940" cy="1433252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9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44834"/>
            <a:ext cx="12879897" cy="1034863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956485" y="2954952"/>
            <a:ext cx="819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  <a:latin typeface="ITC Avant Garde Gothic" panose="02000803000000000000" pitchFamily="2" charset="0"/>
              </a:rPr>
              <a:t>TREBLE HOOKS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828" y="1481996"/>
            <a:ext cx="3995964" cy="17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2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44834"/>
            <a:ext cx="12879897" cy="1034863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63DB24B-0DE6-A637-6780-3366B68F7912}"/>
              </a:ext>
            </a:extLst>
          </p:cNvPr>
          <p:cNvSpPr txBox="1"/>
          <p:nvPr/>
        </p:nvSpPr>
        <p:spPr>
          <a:xfrm>
            <a:off x="946482" y="-259128"/>
            <a:ext cx="9465130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 err="1">
                <a:solidFill>
                  <a:schemeClr val="bg1"/>
                </a:solidFill>
                <a:latin typeface="ITC Avant Garde Gothic"/>
              </a:rPr>
              <a:t>Estrategia</a:t>
            </a:r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 de marca</a:t>
            </a:r>
            <a:endParaRPr lang="fr-FR" dirty="0">
              <a:solidFill>
                <a:schemeClr val="bg1"/>
              </a:solidFill>
            </a:endParaRPr>
          </a:p>
          <a:p>
            <a:endParaRPr lang="fr-FR" sz="24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Ha llegado el momento de tener una apariencia global en la marca VMC: identidad global
- Paso a paso, estamos actualizando nuestros envases al patrón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Red&amp;White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 US
Paso 1: Rango de abordaje de terminal = Finales de 2022 
Paso 2: Anzuelos triples, 75Series: finales de 2022
Paso 3: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JigHeads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: finales de 2022, principios de 2023
Paso 4: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Snelled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Hooks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: a finales de 2023
</a:t>
            </a:r>
            <a:endParaRPr lang="fr-FR" b="1" i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61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44834"/>
            <a:ext cx="12879897" cy="103486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872979" y="732381"/>
            <a:ext cx="225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latin typeface="ITC Avant Garde Gothic" panose="02000803000000000000" pitchFamily="2" charset="0"/>
              </a:rPr>
              <a:t>2023 </a:t>
            </a:r>
            <a:r>
              <a:rPr lang="fr-FR" sz="1400" b="1" err="1">
                <a:latin typeface="ITC Avant Garde Gothic" panose="02000803000000000000" pitchFamily="2" charset="0"/>
              </a:rPr>
              <a:t>Treble</a:t>
            </a:r>
            <a:r>
              <a:rPr lang="fr-FR" sz="1400" b="1">
                <a:latin typeface="ITC Avant Garde Gothic" panose="02000803000000000000" pitchFamily="2" charset="0"/>
              </a:rPr>
              <a:t> </a:t>
            </a:r>
            <a:r>
              <a:rPr lang="fr-FR" sz="1400" b="1" err="1">
                <a:latin typeface="ITC Avant Garde Gothic" panose="02000803000000000000" pitchFamily="2" charset="0"/>
              </a:rPr>
              <a:t>Hooks</a:t>
            </a:r>
            <a:endParaRPr lang="fr-FR" sz="1400" b="1">
              <a:latin typeface="ITC Avant Garde Gothic" panose="02000803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78" y="2392612"/>
            <a:ext cx="5480420" cy="36488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FB82420-0953-6623-1B91-1E801E535732}"/>
              </a:ext>
            </a:extLst>
          </p:cNvPr>
          <p:cNvSpPr txBox="1"/>
          <p:nvPr/>
        </p:nvSpPr>
        <p:spPr>
          <a:xfrm>
            <a:off x="1303806" y="170163"/>
            <a:ext cx="9420832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ITC Avant Garde Gothic"/>
              </a:rPr>
              <a:t>75 SERIES – NEW DESIGN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es-ES" sz="2400" b="1" i="1" dirty="0">
                <a:solidFill>
                  <a:schemeClr val="bg1"/>
                </a:solidFill>
                <a:latin typeface="ITC Avant Garde Gothic"/>
              </a:rPr>
              <a:t>« Embalaje ecológico y fabricante local de cartón »
78% menos de material PET / Material de cartón 100% reciclable / Tinta vegetal / Productor local
</a:t>
            </a:r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BDCCC2D-7330-C4B5-56C8-5C4D99E3CF07}"/>
              </a:ext>
            </a:extLst>
          </p:cNvPr>
          <p:cNvSpPr txBox="1"/>
          <p:nvPr/>
        </p:nvSpPr>
        <p:spPr>
          <a:xfrm>
            <a:off x="2507420" y="6041506"/>
            <a:ext cx="117737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200" i="1" err="1">
                <a:solidFill>
                  <a:schemeClr val="bg1"/>
                </a:solidFill>
                <a:latin typeface="ITC Avant Garde Gothic"/>
              </a:rPr>
              <a:t>Before</a:t>
            </a:r>
            <a:endParaRPr lang="fr-FR" sz="1200" i="1">
              <a:solidFill>
                <a:schemeClr val="bg1"/>
              </a:solidFill>
              <a:latin typeface="ITC Avant Garde Gothic"/>
            </a:endParaRPr>
          </a:p>
          <a:p>
            <a:endParaRPr lang="fr-FR" sz="12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1200" b="1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B542967-A2B2-5DC9-93C3-02178505E266}"/>
              </a:ext>
            </a:extLst>
          </p:cNvPr>
          <p:cNvSpPr txBox="1"/>
          <p:nvPr/>
        </p:nvSpPr>
        <p:spPr>
          <a:xfrm>
            <a:off x="8525827" y="6084061"/>
            <a:ext cx="117737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200" i="1" dirty="0" err="1">
                <a:solidFill>
                  <a:schemeClr val="bg1"/>
                </a:solidFill>
                <a:latin typeface="ITC Avant Garde Gothic"/>
              </a:rPr>
              <a:t>After</a:t>
            </a:r>
            <a:endParaRPr lang="fr-FR" sz="1200" i="1" dirty="0">
              <a:solidFill>
                <a:schemeClr val="bg1"/>
              </a:solidFill>
              <a:latin typeface="ITC Avant Garde Gothic"/>
            </a:endParaRPr>
          </a:p>
          <a:p>
            <a:endParaRPr lang="fr-FR" sz="12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12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152" y="2392612"/>
            <a:ext cx="5819409" cy="369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4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44834"/>
            <a:ext cx="12879897" cy="103486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872979" y="732381"/>
            <a:ext cx="225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latin typeface="ITC Avant Garde Gothic" panose="02000803000000000000" pitchFamily="2" charset="0"/>
              </a:rPr>
              <a:t>2023 </a:t>
            </a:r>
            <a:r>
              <a:rPr lang="fr-FR" sz="1400" b="1" err="1">
                <a:latin typeface="ITC Avant Garde Gothic" panose="02000803000000000000" pitchFamily="2" charset="0"/>
              </a:rPr>
              <a:t>Treble</a:t>
            </a:r>
            <a:r>
              <a:rPr lang="fr-FR" sz="1400" b="1">
                <a:latin typeface="ITC Avant Garde Gothic" panose="02000803000000000000" pitchFamily="2" charset="0"/>
              </a:rPr>
              <a:t> </a:t>
            </a:r>
            <a:r>
              <a:rPr lang="fr-FR" sz="1400" b="1" err="1">
                <a:latin typeface="ITC Avant Garde Gothic" panose="02000803000000000000" pitchFamily="2" charset="0"/>
              </a:rPr>
              <a:t>Hooks</a:t>
            </a:r>
            <a:endParaRPr lang="fr-FR" sz="1400" b="1">
              <a:latin typeface="ITC Avant Garde Gothic" panose="02000803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1A9BFA-C9F6-F0DF-9C1E-E84EC997C8FA}"/>
              </a:ext>
            </a:extLst>
          </p:cNvPr>
          <p:cNvSpPr txBox="1"/>
          <p:nvPr/>
        </p:nvSpPr>
        <p:spPr>
          <a:xfrm>
            <a:off x="974762" y="84053"/>
            <a:ext cx="5934448" cy="62478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HYBRID UV</a:t>
            </a:r>
          </a:p>
          <a:p>
            <a:r>
              <a:rPr lang="fr-FR" sz="2400" b="1" dirty="0">
                <a:solidFill>
                  <a:schemeClr val="bg1"/>
                </a:solidFill>
                <a:latin typeface="ITC Avant Garde Gothic"/>
              </a:rPr>
              <a:t>7547UV</a:t>
            </a:r>
            <a:endParaRPr lang="fr-FR" sz="2400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
Objetivo: Reemplazo de anzuelos para pescadores técnicos que quieran 
siempre más. 
Objetivo de peces: depredadores medianos de SW y FW
Competidores: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Decoy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 Fb3 (7,40 €), Gama MHFT (11,40€): 2pc
Ventaja de VMC Comp.: 
Calidad de atado y anzuelos + SIN impacto en la acción de natación del señuelo (probado y controlado). Mejor posición de precios y disponibilidad de stock
Soporte de marketing: video, imágenes,
PVP: 7,90 – 8,99€ (2-3 pc/pack) 
lanzamiento: octubre de 2022 
</a:t>
            </a:r>
            <a:endParaRPr lang="fr-FR" sz="2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2" name="Image 4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BC68F575-EE02-EABB-1E1C-7885B40B56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858" y="894279"/>
            <a:ext cx="4217340" cy="3027329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54FBA6A9-FF2A-6C76-921F-49635EA97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602" y="4380415"/>
            <a:ext cx="4765792" cy="1492815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2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625431" cy="895384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956486" y="2913762"/>
            <a:ext cx="819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  <a:latin typeface="ITC Avant Garde Gothic" panose="02000803000000000000" pitchFamily="2" charset="0"/>
              </a:rPr>
              <a:t>Terminal </a:t>
            </a:r>
            <a:r>
              <a:rPr lang="fr-FR" sz="3600" b="1" err="1">
                <a:solidFill>
                  <a:schemeClr val="bg1"/>
                </a:solidFill>
                <a:latin typeface="ITC Avant Garde Gothic" panose="02000803000000000000" pitchFamily="2" charset="0"/>
              </a:rPr>
              <a:t>Tackle</a:t>
            </a:r>
            <a:r>
              <a:rPr lang="fr-FR" sz="3600" b="1">
                <a:solidFill>
                  <a:schemeClr val="bg1"/>
                </a:solidFill>
                <a:latin typeface="ITC Avant Garde Gothic" panose="02000803000000000000" pitchFamily="2" charset="0"/>
              </a:rPr>
              <a:t> &amp; </a:t>
            </a:r>
            <a:r>
              <a:rPr lang="fr-FR" sz="3600" b="1" err="1">
                <a:solidFill>
                  <a:schemeClr val="bg1"/>
                </a:solidFill>
                <a:latin typeface="ITC Avant Garde Gothic" panose="02000803000000000000" pitchFamily="2" charset="0"/>
              </a:rPr>
              <a:t>Accessories</a:t>
            </a:r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828" y="1457283"/>
            <a:ext cx="3995964" cy="17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40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02BD9D56-4FFD-680E-8329-06D652E4FC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625431" cy="89538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40204" y="838428"/>
            <a:ext cx="20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latin typeface="ITC Avant Garde Gothic" panose="02000803000000000000" pitchFamily="2" charset="0"/>
              </a:rPr>
              <a:t> TT &amp; </a:t>
            </a:r>
            <a:r>
              <a:rPr lang="fr-FR" sz="1600" b="1" err="1">
                <a:latin typeface="ITC Avant Garde Gothic" panose="02000803000000000000" pitchFamily="2" charset="0"/>
              </a:rPr>
              <a:t>Accessories</a:t>
            </a:r>
            <a:endParaRPr lang="fr-FR" sz="1600" b="1">
              <a:latin typeface="ITC Avant Garde Gothic" panose="02000803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7F51E05-111E-D39C-F7D6-E8E14D2DCE2C}"/>
              </a:ext>
            </a:extLst>
          </p:cNvPr>
          <p:cNvSpPr txBox="1"/>
          <p:nvPr/>
        </p:nvSpPr>
        <p:spPr>
          <a:xfrm>
            <a:off x="637305" y="269111"/>
            <a:ext cx="8383734" cy="5878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VMC: the brand </a:t>
            </a:r>
            <a:r>
              <a:rPr lang="en-US" sz="4000" b="1" dirty="0">
                <a:solidFill>
                  <a:schemeClr val="bg1"/>
                </a:solidFill>
                <a:latin typeface="ITC Avant Garde Gothic"/>
              </a:rPr>
              <a:t>dedicated</a:t>
            </a:r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 to the Terminal </a:t>
            </a:r>
            <a:r>
              <a:rPr lang="fr-FR" sz="4000" b="1" dirty="0" err="1">
                <a:solidFill>
                  <a:schemeClr val="bg1"/>
                </a:solidFill>
                <a:latin typeface="ITC Avant Garde Gothic"/>
              </a:rPr>
              <a:t>Tackle</a:t>
            </a:r>
            <a:endParaRPr lang="fr-FR" dirty="0">
              <a:solidFill>
                <a:schemeClr val="bg1"/>
              </a:solidFill>
              <a:cs typeface="Calibri" panose="020F0502020204030204"/>
            </a:endParaRPr>
          </a:p>
          <a:p>
            <a:endParaRPr lang="fr-FR" sz="24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2000" b="1" dirty="0">
                <a:solidFill>
                  <a:schemeClr val="bg1"/>
                </a:solidFill>
                <a:latin typeface="ITC Avant Garde Gothic"/>
              </a:rPr>
              <a:t>48 </a:t>
            </a:r>
            <a:r>
              <a:rPr lang="fr-FR" sz="2000" b="1" dirty="0" err="1">
                <a:solidFill>
                  <a:schemeClr val="bg1"/>
                </a:solidFill>
                <a:latin typeface="ITC Avant Garde Gothic"/>
              </a:rPr>
              <a:t>series</a:t>
            </a:r>
            <a:r>
              <a:rPr lang="fr-FR" sz="2000" b="1" dirty="0">
                <a:solidFill>
                  <a:schemeClr val="bg1"/>
                </a:solidFill>
                <a:latin typeface="ITC Avant Garde Gothic"/>
              </a:rPr>
              <a:t>,  265sku's: 550 K€</a:t>
            </a:r>
            <a:endParaRPr lang="fr-FR" sz="2000" dirty="0">
              <a:solidFill>
                <a:schemeClr val="bg1"/>
              </a:solidFill>
            </a:endParaRPr>
          </a:p>
          <a:p>
            <a:endParaRPr lang="fr-FR" sz="2000" b="1" dirty="0">
              <a:solidFill>
                <a:schemeClr val="bg1"/>
              </a:solidFill>
              <a:latin typeface="ITC Avant Garde Gothic"/>
              <a:ea typeface="+mn-lt"/>
              <a:cs typeface="+mn-lt"/>
            </a:endParaRPr>
          </a:p>
          <a:p>
            <a:r>
              <a:rPr lang="fr-FR" sz="2000" b="1" dirty="0" err="1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Strategy</a:t>
            </a:r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: </a:t>
            </a:r>
          </a:p>
          <a:p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- Product </a:t>
            </a:r>
            <a:r>
              <a:rPr lang="fr-FR" sz="2000" b="1" dirty="0" err="1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development</a:t>
            </a:r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,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- </a:t>
            </a:r>
            <a:r>
              <a:rPr lang="fr-FR" sz="2000" b="1" dirty="0" err="1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Quality</a:t>
            </a:r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,</a:t>
            </a:r>
          </a:p>
          <a:p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- </a:t>
            </a:r>
            <a:r>
              <a:rPr lang="fr-FR" sz="2000" b="1" dirty="0" err="1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Aggressive</a:t>
            </a:r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price</a:t>
            </a:r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 point,</a:t>
            </a:r>
          </a:p>
          <a:p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- Me </a:t>
            </a:r>
            <a:r>
              <a:rPr lang="fr-FR" sz="2000" b="1" dirty="0" err="1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too</a:t>
            </a:r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products</a:t>
            </a:r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,</a:t>
            </a:r>
          </a:p>
          <a:p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- High </a:t>
            </a:r>
            <a:r>
              <a:rPr lang="fr-FR" sz="2000" b="1" dirty="0" err="1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margin</a:t>
            </a:r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 for </a:t>
            </a:r>
            <a:r>
              <a:rPr lang="fr-FR" sz="2000" b="1" dirty="0" err="1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both</a:t>
            </a:r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company</a:t>
            </a:r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 and</a:t>
            </a:r>
          </a:p>
          <a:p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 shops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sz="2000" b="1" dirty="0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- Stock </a:t>
            </a:r>
            <a:r>
              <a:rPr lang="fr-FR" sz="2000" b="1" dirty="0" err="1">
                <a:solidFill>
                  <a:schemeClr val="bg1"/>
                </a:solidFill>
                <a:latin typeface="ITC Avant Garde Gothic"/>
                <a:cs typeface="Calibri" panose="020F0502020204030204"/>
              </a:rPr>
              <a:t>availability</a:t>
            </a:r>
            <a:endParaRPr lang="fr-FR" sz="2000" b="1" dirty="0">
              <a:solidFill>
                <a:schemeClr val="bg1"/>
              </a:solidFill>
              <a:latin typeface="ITC Avant Garde Gothic"/>
              <a:cs typeface="Calibri" panose="020F0502020204030204"/>
            </a:endParaRPr>
          </a:p>
          <a:p>
            <a:endParaRPr lang="fr-FR" sz="1400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endParaRPr lang="fr-FR" sz="1400" b="1" dirty="0">
              <a:solidFill>
                <a:schemeClr val="bg1"/>
              </a:solidFill>
              <a:latin typeface="ITC Avant Garde"/>
            </a:endParaRPr>
          </a:p>
          <a:p>
            <a:pPr marL="571500" indent="-571500"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1E35E3C5-1997-E42A-70B7-C3A2A06C0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715" y="1874586"/>
            <a:ext cx="5987142" cy="3979888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673540" y="5854474"/>
            <a:ext cx="335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ITC Avant Garde" panose="020B0402020203020304" pitchFamily="34" charset="0"/>
              </a:rPr>
              <a:t>PowerBi</a:t>
            </a:r>
            <a:r>
              <a:rPr lang="fr-FR" dirty="0">
                <a:solidFill>
                  <a:schemeClr val="bg1"/>
                </a:solidFill>
                <a:latin typeface="ITC Avant Garde" panose="020B0402020203020304" pitchFamily="34" charset="0"/>
              </a:rPr>
              <a:t> Figures / zone ROW </a:t>
            </a:r>
          </a:p>
        </p:txBody>
      </p:sp>
    </p:spTree>
    <p:extLst>
      <p:ext uri="{BB962C8B-B14F-4D97-AF65-F5344CB8AC3E}">
        <p14:creationId xmlns:p14="http://schemas.microsoft.com/office/powerpoint/2010/main" val="3843496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3859F1B7-A367-AA68-D2B0-D4EA5E564B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625431" cy="89538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40204" y="838428"/>
            <a:ext cx="20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latin typeface="ITC Avant Garde Gothic" panose="02000803000000000000" pitchFamily="2" charset="0"/>
              </a:rPr>
              <a:t> TT &amp; </a:t>
            </a:r>
            <a:r>
              <a:rPr lang="fr-FR" sz="1600" b="1" err="1">
                <a:latin typeface="ITC Avant Garde Gothic" panose="02000803000000000000" pitchFamily="2" charset="0"/>
              </a:rPr>
              <a:t>Accessories</a:t>
            </a:r>
            <a:endParaRPr lang="fr-FR" sz="1600" b="1">
              <a:latin typeface="ITC Avant Garde Gothic" panose="02000803000000000000" pitchFamily="2" charset="0"/>
            </a:endParaRPr>
          </a:p>
        </p:txBody>
      </p:sp>
      <p:sp>
        <p:nvSpPr>
          <p:cNvPr id="6" name="Triangle isocèle 5"/>
          <p:cNvSpPr/>
          <p:nvPr/>
        </p:nvSpPr>
        <p:spPr>
          <a:xfrm rot="5400000">
            <a:off x="-1136280" y="4758526"/>
            <a:ext cx="989045" cy="82575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61" y="2532221"/>
            <a:ext cx="4523535" cy="3359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0D5257A-87A8-2725-3AFD-6FF6EFD18E8B}"/>
              </a:ext>
            </a:extLst>
          </p:cNvPr>
          <p:cNvSpPr txBox="1"/>
          <p:nvPr/>
        </p:nvSpPr>
        <p:spPr>
          <a:xfrm>
            <a:off x="1303807" y="724825"/>
            <a:ext cx="9322861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ITC Avant Garde Gothic"/>
              </a:rPr>
              <a:t>TERMINAL TACKLE NEW DESIGN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es-ES" sz="2400" b="1" i="1" dirty="0" err="1">
                <a:solidFill>
                  <a:schemeClr val="bg1"/>
                </a:solidFill>
                <a:latin typeface="ITC Avant Garde Gothic"/>
              </a:rPr>
              <a:t>Retail</a:t>
            </a:r>
            <a:r>
              <a:rPr lang="es-ES" sz="2400" b="1" i="1" dirty="0">
                <a:solidFill>
                  <a:schemeClr val="bg1"/>
                </a:solidFill>
                <a:latin typeface="ITC Avant Garde Gothic"/>
              </a:rPr>
              <a:t> Marketing: ser visible en las tiendas. El segmento perfecto para el impacto de la marca 
</a:t>
            </a:r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5756FB-0B49-A657-1CFA-4BFFB55EDC13}"/>
              </a:ext>
            </a:extLst>
          </p:cNvPr>
          <p:cNvSpPr txBox="1"/>
          <p:nvPr/>
        </p:nvSpPr>
        <p:spPr>
          <a:xfrm>
            <a:off x="2507420" y="6041506"/>
            <a:ext cx="117737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200" i="1" err="1">
                <a:solidFill>
                  <a:schemeClr val="bg1"/>
                </a:solidFill>
                <a:latin typeface="ITC Avant Garde Gothic"/>
              </a:rPr>
              <a:t>Before</a:t>
            </a:r>
            <a:endParaRPr lang="fr-FR" sz="1200" i="1">
              <a:solidFill>
                <a:schemeClr val="bg1"/>
              </a:solidFill>
              <a:latin typeface="ITC Avant Garde Gothic"/>
            </a:endParaRPr>
          </a:p>
          <a:p>
            <a:endParaRPr lang="fr-FR" sz="12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1200" b="1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360F05-523E-DC6D-E0AE-44B57DE19A54}"/>
              </a:ext>
            </a:extLst>
          </p:cNvPr>
          <p:cNvSpPr txBox="1"/>
          <p:nvPr/>
        </p:nvSpPr>
        <p:spPr>
          <a:xfrm>
            <a:off x="8309010" y="6041505"/>
            <a:ext cx="117737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200" i="1" err="1">
                <a:solidFill>
                  <a:schemeClr val="bg1"/>
                </a:solidFill>
                <a:latin typeface="ITC Avant Garde Gothic"/>
              </a:rPr>
              <a:t>After</a:t>
            </a:r>
          </a:p>
          <a:p>
            <a:endParaRPr lang="fr-FR" sz="12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1200" b="1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728196F3-6A9E-38BD-8739-D5DAD54BDE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163" y="2532222"/>
            <a:ext cx="4541701" cy="3359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15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1652"/>
            <a:ext cx="12280738" cy="8945945"/>
          </a:xfrm>
          <a:prstGeom prst="rect">
            <a:avLst/>
          </a:prstGeom>
        </p:spPr>
      </p:pic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82325" y="208304"/>
            <a:ext cx="10652074" cy="84638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ITC Avant Garde Gothic"/>
              </a:rPr>
              <a:t>KIS Strategic Targets</a:t>
            </a:r>
            <a:endParaRPr lang="en-US" sz="1600" b="1" dirty="0">
              <a:solidFill>
                <a:schemeClr val="bg1"/>
              </a:solidFill>
              <a:latin typeface="ITC Avant Garde Gothic"/>
            </a:endParaRPr>
          </a:p>
          <a:p>
            <a:endParaRPr lang="en-US" sz="2000" b="1" i="1" dirty="0">
              <a:solidFill>
                <a:schemeClr val="bg1"/>
              </a:solidFill>
              <a:latin typeface="ITC Avant Garde Gothic"/>
            </a:endParaRPr>
          </a:p>
          <a:p>
            <a:pPr marL="342900" indent="-342900">
              <a:buFontTx/>
              <a:buChar char="-"/>
            </a:pPr>
            <a:r>
              <a:rPr lang="es-ES" sz="2000" b="1" dirty="0">
                <a:solidFill>
                  <a:srgbClr val="FF0000"/>
                </a:solidFill>
                <a:latin typeface="ITC Avant Garde Gothic"/>
              </a:rPr>
              <a:t>Crecer, crecer, crecer en el comercio minorista: </a:t>
            </a:r>
            <a:r>
              <a:rPr lang="es-ES" sz="2000" b="1" dirty="0">
                <a:solidFill>
                  <a:schemeClr val="bg1"/>
                </a:solidFill>
                <a:latin typeface="ITC Avant Garde Gothic"/>
              </a:rPr>
              <a:t>+21% en ventas de la marca VMC en 2021 (ventas de VMC </a:t>
            </a:r>
            <a:r>
              <a:rPr lang="es-ES" sz="2000" b="1" dirty="0" err="1">
                <a:solidFill>
                  <a:schemeClr val="bg1"/>
                </a:solidFill>
                <a:latin typeface="ITC Avant Garde Gothic"/>
              </a:rPr>
              <a:t>Manufacturing</a:t>
            </a:r>
            <a:r>
              <a:rPr lang="es-ES" sz="2000" b="1" dirty="0">
                <a:solidFill>
                  <a:schemeClr val="bg1"/>
                </a:solidFill>
                <a:latin typeface="ITC Avant Garde Gothic"/>
              </a:rPr>
              <a:t> &amp; OEM +43%). Nivel de servicio seguro debido a los cortos plazos de entrega / apalancamiento de las ventas grupales y el poder de marketing que los pares en la categoría no tienen / espacio para aumentar la cuota de mercado debido al enfoque heredado de VMC OEM
Marca innovadora, sostenible y confiable  para </a:t>
            </a:r>
            <a:r>
              <a:rPr lang="es-ES" sz="2000" b="1" dirty="0">
                <a:solidFill>
                  <a:srgbClr val="FF0000"/>
                </a:solidFill>
                <a:latin typeface="ITC Avant Garde Gothic"/>
              </a:rPr>
              <a:t>anzuelos, </a:t>
            </a:r>
            <a:r>
              <a:rPr lang="es-ES" sz="2000" b="1" dirty="0" err="1">
                <a:solidFill>
                  <a:srgbClr val="FF0000"/>
                </a:solidFill>
                <a:latin typeface="ITC Avant Garde Gothic"/>
              </a:rPr>
              <a:t>jigheads</a:t>
            </a:r>
            <a:r>
              <a:rPr lang="es-ES" sz="2000" b="1" dirty="0">
                <a:solidFill>
                  <a:srgbClr val="FF0000"/>
                </a:solidFill>
                <a:latin typeface="ITC Avant Garde Gothic"/>
              </a:rPr>
              <a:t>, </a:t>
            </a:r>
            <a:r>
              <a:rPr lang="es-ES" sz="2000" b="1" dirty="0" err="1">
                <a:solidFill>
                  <a:srgbClr val="FF0000"/>
                </a:solidFill>
                <a:latin typeface="ITC Avant Garde Gothic"/>
              </a:rPr>
              <a:t>rigs</a:t>
            </a:r>
            <a:r>
              <a:rPr lang="es-ES" sz="2000" b="1" dirty="0">
                <a:solidFill>
                  <a:srgbClr val="FF0000"/>
                </a:solidFill>
                <a:latin typeface="ITC Avant Garde Gothic"/>
              </a:rPr>
              <a:t> y aparejos de terminales </a:t>
            </a:r>
            <a:r>
              <a:rPr lang="es-ES" sz="2000" b="1" dirty="0">
                <a:solidFill>
                  <a:schemeClr val="bg1"/>
                </a:solidFill>
                <a:latin typeface="ITC Avant Garde Gothic"/>
              </a:rPr>
              <a:t>
Conversión de los anzuelos líderes </a:t>
            </a:r>
            <a:r>
              <a:rPr lang="es-ES" sz="2000" b="1" dirty="0" err="1">
                <a:solidFill>
                  <a:schemeClr val="bg1"/>
                </a:solidFill>
                <a:latin typeface="ITC Avant Garde Gothic"/>
              </a:rPr>
              <a:t>Canelle</a:t>
            </a:r>
            <a:r>
              <a:rPr lang="es-ES" sz="2000" b="1" dirty="0">
                <a:solidFill>
                  <a:schemeClr val="bg1"/>
                </a:solidFill>
                <a:latin typeface="ITC Avant Garde Gothic"/>
              </a:rPr>
              <a:t>
Extensión del rango de terminales
Conversión Storm RIP Pike </a:t>
            </a:r>
            <a:r>
              <a:rPr lang="es-ES" sz="2000" b="1" dirty="0" err="1">
                <a:solidFill>
                  <a:schemeClr val="bg1"/>
                </a:solidFill>
                <a:latin typeface="ITC Avant Garde Gothic"/>
              </a:rPr>
              <a:t>Rigs</a:t>
            </a:r>
            <a:r>
              <a:rPr lang="es-ES" sz="2000" b="1" dirty="0">
                <a:solidFill>
                  <a:schemeClr val="bg1"/>
                </a:solidFill>
                <a:latin typeface="ITC Avant Garde Gothic"/>
              </a:rPr>
              <a:t>
Envases sostenibles (fabricante local)
Convertir </a:t>
            </a:r>
            <a:r>
              <a:rPr lang="es-ES" sz="2000" b="1" dirty="0">
                <a:solidFill>
                  <a:srgbClr val="FF0000"/>
                </a:solidFill>
                <a:latin typeface="ITC Avant Garde Gothic"/>
              </a:rPr>
              <a:t>VMC en una línea de productos fuertemente rentable: </a:t>
            </a:r>
            <a:r>
              <a:rPr lang="es-ES" sz="2000" b="1" dirty="0">
                <a:solidFill>
                  <a:schemeClr val="bg1"/>
                </a:solidFill>
                <a:latin typeface="ITC Avant Garde Gothic"/>
              </a:rPr>
              <a:t>20,3% de margen EBIT para VMC </a:t>
            </a:r>
            <a:r>
              <a:rPr lang="es-ES" sz="2000" b="1" dirty="0" err="1">
                <a:solidFill>
                  <a:schemeClr val="bg1"/>
                </a:solidFill>
                <a:latin typeface="ITC Avant Garde Gothic"/>
              </a:rPr>
              <a:t>Manufacturing</a:t>
            </a:r>
            <a:r>
              <a:rPr lang="es-ES" sz="2000" b="1" dirty="0">
                <a:solidFill>
                  <a:schemeClr val="bg1"/>
                </a:solidFill>
                <a:latin typeface="ITC Avant Garde Gothic"/>
              </a:rPr>
              <a:t> &amp; OEM Sales. Si decidimos hacer un producto, solo necesita ganar más dinero que si lo compramos.
</a:t>
            </a:r>
            <a:endParaRPr lang="en-US" sz="2000" b="1" dirty="0">
              <a:solidFill>
                <a:schemeClr val="bg1"/>
              </a:solidFill>
              <a:latin typeface="ITC Avant Garde Gothic"/>
            </a:endParaRPr>
          </a:p>
          <a:p>
            <a:pPr marL="342900" indent="-342900">
              <a:buFontTx/>
              <a:buChar char="-"/>
            </a:pPr>
            <a:endParaRPr lang="en-US" sz="2000" b="1" dirty="0">
              <a:solidFill>
                <a:schemeClr val="bg1"/>
              </a:solidFill>
              <a:latin typeface="ITC Avant Garde Gothic"/>
            </a:endParaRPr>
          </a:p>
          <a:p>
            <a:endParaRPr lang="en-US" sz="2000" b="1" dirty="0">
              <a:solidFill>
                <a:srgbClr val="FF0000"/>
              </a:solidFill>
              <a:latin typeface="ITC Avant Garde Gothic" panose="02000803000000000000" pitchFamily="2" charset="0"/>
            </a:endParaRPr>
          </a:p>
          <a:p>
            <a:endParaRPr lang="en-US" sz="4000" b="1" dirty="0">
              <a:solidFill>
                <a:srgbClr val="FFFFFF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en-US" sz="32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endParaRPr lang="en-US" sz="32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en-US" sz="40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1028" name="Picture 4" descr="File:Green tick.pn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7" y="1127894"/>
            <a:ext cx="347568" cy="34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ile:Green tick.pn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7" y="2689162"/>
            <a:ext cx="347568" cy="34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ile:Green tick.pn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7" y="4269575"/>
            <a:ext cx="347568" cy="34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0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3859F1B7-A367-AA68-D2B0-D4EA5E564B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625431" cy="89538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40204" y="838428"/>
            <a:ext cx="20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latin typeface="ITC Avant Garde Gothic" panose="02000803000000000000" pitchFamily="2" charset="0"/>
              </a:rPr>
              <a:t> TT &amp; </a:t>
            </a:r>
            <a:r>
              <a:rPr lang="fr-FR" sz="1600" b="1" err="1">
                <a:latin typeface="ITC Avant Garde Gothic" panose="02000803000000000000" pitchFamily="2" charset="0"/>
              </a:rPr>
              <a:t>Accessories</a:t>
            </a:r>
            <a:endParaRPr lang="fr-FR" sz="1600" b="1">
              <a:latin typeface="ITC Avant Garde Gothic" panose="02000803000000000000" pitchFamily="2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9559383" y="1368981"/>
            <a:ext cx="1723161" cy="2868124"/>
            <a:chOff x="4888125" y="1409525"/>
            <a:chExt cx="2415749" cy="4038950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8125" y="1409525"/>
              <a:ext cx="2415749" cy="40389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Rectangle à coins arrondis 16"/>
            <p:cNvSpPr/>
            <p:nvPr/>
          </p:nvSpPr>
          <p:spPr>
            <a:xfrm>
              <a:off x="5554838" y="1837765"/>
              <a:ext cx="1079044" cy="17764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7F51E05-111E-D39C-F7D6-E8E14D2DCE2C}"/>
              </a:ext>
            </a:extLst>
          </p:cNvPr>
          <p:cNvSpPr txBox="1"/>
          <p:nvPr/>
        </p:nvSpPr>
        <p:spPr>
          <a:xfrm>
            <a:off x="974762" y="73168"/>
            <a:ext cx="7839448" cy="70173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HEAVY DUTY ROLLING SWIVEL</a:t>
            </a:r>
          </a:p>
          <a:p>
            <a:r>
              <a:rPr lang="fr-FR" sz="2400" b="1" dirty="0">
                <a:solidFill>
                  <a:schemeClr val="bg1"/>
                </a:solidFill>
                <a:latin typeface="ITC Avant Garde Gothic"/>
              </a:rPr>
              <a:t>3262</a:t>
            </a:r>
            <a:endParaRPr lang="fr-FR" sz="2400" dirty="0">
              <a:solidFill>
                <a:schemeClr val="bg1"/>
              </a:solidFill>
            </a:endParaRPr>
          </a:p>
          <a:p>
            <a:r>
              <a:rPr lang="es-ES" sz="2400" b="1" dirty="0">
                <a:solidFill>
                  <a:schemeClr val="bg1"/>
                </a:solidFill>
                <a:latin typeface="ITC Avant Garde Gothic"/>
              </a:rPr>
              <a:t>Competidores: </a:t>
            </a:r>
            <a:r>
              <a:rPr lang="es-ES" sz="2400" b="1" dirty="0" err="1">
                <a:solidFill>
                  <a:schemeClr val="bg1"/>
                </a:solidFill>
                <a:latin typeface="ITC Avant Garde Gothic"/>
              </a:rPr>
              <a:t>Spro</a:t>
            </a:r>
            <a:r>
              <a:rPr lang="es-ES" sz="2400" b="1" dirty="0">
                <a:solidFill>
                  <a:schemeClr val="bg1"/>
                </a:solidFill>
                <a:latin typeface="ITC Avant Garde Gothic"/>
              </a:rPr>
              <a:t> (11.99€ - 16.95€)
Ventaja de VMC Comp.: Mejor calidad que la competencia, mejor precio
Tallas : 150 </a:t>
            </a:r>
            <a:r>
              <a:rPr lang="es-ES" sz="2400" b="1" dirty="0" err="1">
                <a:solidFill>
                  <a:schemeClr val="bg1"/>
                </a:solidFill>
                <a:latin typeface="ITC Avant Garde Gothic"/>
              </a:rPr>
              <a:t>lbs</a:t>
            </a:r>
            <a:r>
              <a:rPr lang="es-ES" sz="2400" b="1" dirty="0">
                <a:solidFill>
                  <a:schemeClr val="bg1"/>
                </a:solidFill>
                <a:latin typeface="ITC Avant Garde Gothic"/>
              </a:rPr>
              <a:t> / 300 </a:t>
            </a:r>
            <a:r>
              <a:rPr lang="es-ES" sz="2400" b="1" dirty="0" err="1">
                <a:solidFill>
                  <a:schemeClr val="bg1"/>
                </a:solidFill>
                <a:latin typeface="ITC Avant Garde Gothic"/>
              </a:rPr>
              <a:t>lbs</a:t>
            </a:r>
            <a:r>
              <a:rPr lang="es-ES" sz="2400" b="1" dirty="0">
                <a:solidFill>
                  <a:schemeClr val="bg1"/>
                </a:solidFill>
                <a:latin typeface="ITC Avant Garde Gothic"/>
              </a:rPr>
              <a:t> / 450 </a:t>
            </a:r>
            <a:r>
              <a:rPr lang="es-ES" sz="2400" b="1" dirty="0" err="1">
                <a:solidFill>
                  <a:schemeClr val="bg1"/>
                </a:solidFill>
                <a:latin typeface="ITC Avant Garde Gothic"/>
              </a:rPr>
              <a:t>lbs</a:t>
            </a:r>
            <a:r>
              <a:rPr lang="es-ES" sz="2400" b="1" dirty="0">
                <a:solidFill>
                  <a:schemeClr val="bg1"/>
                </a:solidFill>
                <a:latin typeface="ITC Avant Garde Gothic"/>
              </a:rPr>
              <a:t>
PVP: 10.90€ 
ANILLA SÓLIDA DE FONDO
3564
Ventaja de VMC Comp.:  
</a:t>
            </a:r>
            <a:r>
              <a:rPr lang="es-ES" sz="2400" b="1" dirty="0" err="1">
                <a:solidFill>
                  <a:schemeClr val="bg1"/>
                </a:solidFill>
                <a:latin typeface="ITC Avant Garde Gothic"/>
              </a:rPr>
              <a:t>AnillA</a:t>
            </a:r>
            <a:r>
              <a:rPr lang="es-ES" sz="2400" b="1" dirty="0">
                <a:solidFill>
                  <a:schemeClr val="bg1"/>
                </a:solidFill>
                <a:latin typeface="ITC Avant Garde Gothic"/>
              </a:rPr>
              <a:t> sólida de alta calidad
Para aplicaciones de </a:t>
            </a:r>
            <a:r>
              <a:rPr lang="es-ES" sz="2400" b="1" dirty="0" err="1">
                <a:solidFill>
                  <a:schemeClr val="bg1"/>
                </a:solidFill>
                <a:latin typeface="ITC Avant Garde Gothic"/>
              </a:rPr>
              <a:t>jigging</a:t>
            </a:r>
            <a:r>
              <a:rPr lang="es-ES" sz="2400" b="1" dirty="0">
                <a:solidFill>
                  <a:schemeClr val="bg1"/>
                </a:solidFill>
                <a:latin typeface="ITC Avant Garde Gothic"/>
              </a:rPr>
              <a:t> o nudos
Tallas : 1 / 2 / 3 / 4
</a:t>
            </a:r>
            <a:endParaRPr lang="fr-FR" sz="1400" dirty="0">
              <a:ea typeface="+mn-lt"/>
              <a:cs typeface="+mn-lt"/>
            </a:endParaRPr>
          </a:p>
          <a:p>
            <a:endParaRPr lang="fr-FR" sz="1400" b="1" dirty="0">
              <a:solidFill>
                <a:schemeClr val="bg1"/>
              </a:solidFill>
              <a:latin typeface="ITC Avant Garde"/>
            </a:endParaRPr>
          </a:p>
          <a:p>
            <a:pPr marL="571500" indent="-571500"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E19BDFA1-D311-2DBE-922F-A924BB84B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9583">
            <a:off x="7003470" y="2949182"/>
            <a:ext cx="2743200" cy="2743200"/>
          </a:xfrm>
          <a:prstGeom prst="rect">
            <a:avLst/>
          </a:prstGeom>
        </p:spPr>
      </p:pic>
      <p:pic>
        <p:nvPicPr>
          <p:cNvPr id="4" name="Image 5">
            <a:extLst>
              <a:ext uri="{FF2B5EF4-FFF2-40B4-BE49-F238E27FC236}">
                <a16:creationId xmlns:a16="http://schemas.microsoft.com/office/drawing/2014/main" id="{9F4A0DE6-56A8-B3E1-1470-8D3F4E216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921" y="1736155"/>
            <a:ext cx="642308" cy="1433242"/>
          </a:xfrm>
          <a:prstGeom prst="rect">
            <a:avLst/>
          </a:prstGeom>
        </p:spPr>
      </p:pic>
      <p:pic>
        <p:nvPicPr>
          <p:cNvPr id="13" name="Image 1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4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9F8FA94A-51EC-33B8-70CF-72BB6E5E79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625431" cy="89538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40204" y="838428"/>
            <a:ext cx="20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latin typeface="ITC Avant Garde Gothic" panose="02000803000000000000" pitchFamily="2" charset="0"/>
              </a:rPr>
              <a:t> TT &amp; </a:t>
            </a:r>
            <a:r>
              <a:rPr lang="fr-FR" sz="1600" b="1" err="1">
                <a:latin typeface="ITC Avant Garde Gothic" panose="02000803000000000000" pitchFamily="2" charset="0"/>
              </a:rPr>
              <a:t>Accessories</a:t>
            </a:r>
            <a:endParaRPr lang="fr-FR" sz="1600" b="1">
              <a:latin typeface="ITC Avant Garde Gothic" panose="02000803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7F51E05-111E-D39C-F7D6-E8E14D2DCE2C}"/>
              </a:ext>
            </a:extLst>
          </p:cNvPr>
          <p:cNvSpPr txBox="1"/>
          <p:nvPr/>
        </p:nvSpPr>
        <p:spPr>
          <a:xfrm>
            <a:off x="974762" y="-179898"/>
            <a:ext cx="5934448" cy="59708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TECHSET SNAP</a:t>
            </a:r>
          </a:p>
          <a:p>
            <a:r>
              <a:rPr lang="fr-FR" sz="2400" b="1" dirty="0">
                <a:solidFill>
                  <a:schemeClr val="bg1"/>
                </a:solidFill>
                <a:latin typeface="ITC Avant Garde Gothic"/>
              </a:rPr>
              <a:t>3536</a:t>
            </a:r>
            <a:endParaRPr lang="fr-FR" sz="2400" dirty="0">
              <a:solidFill>
                <a:schemeClr val="bg1"/>
              </a:solidFill>
            </a:endParaRPr>
          </a:p>
          <a:p>
            <a:endParaRPr lang="fr-FR" sz="28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Competidores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: V Snap 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Decoy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 : 10€ !
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Ventaja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 de VMC 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Comp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.: 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Mucho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mejor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precio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
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posición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 y 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disponibilidad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
Tallas : 00/ 0 / 1 / 2
PVP: 4,99€ = Futur Best Seller</a:t>
            </a:r>
          </a:p>
          <a:p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
E.Z SPLIT
3565
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Competidores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: 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Bouz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 Ring diamante : 12.60€ !
PVP: 6.99€ H
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Tamaños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 : 150 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lbs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 / 240 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lbs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 / 300 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lbs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 / 415 </a:t>
            </a:r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lbs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
</a:t>
            </a:r>
            <a:endParaRPr lang="fr-FR" sz="1400" dirty="0">
              <a:ea typeface="+mn-lt"/>
              <a:cs typeface="+mn-lt"/>
            </a:endParaRPr>
          </a:p>
          <a:p>
            <a:endParaRPr lang="fr-FR" sz="1400" b="1" dirty="0">
              <a:solidFill>
                <a:schemeClr val="bg1"/>
              </a:solidFill>
              <a:latin typeface="ITC Avant Garde"/>
            </a:endParaRPr>
          </a:p>
          <a:p>
            <a:pPr marL="571500" indent="-571500"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592277DB-999E-0C24-7D5C-C01450511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236" y="3592540"/>
            <a:ext cx="2743200" cy="2743200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C10905A4-F98C-FE8E-9428-188B30492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491" y="-105476"/>
            <a:ext cx="3960541" cy="3960541"/>
          </a:xfrm>
          <a:prstGeom prst="rect">
            <a:avLst/>
          </a:prstGeom>
        </p:spPr>
      </p:pic>
      <p:pic>
        <p:nvPicPr>
          <p:cNvPr id="4" name="Image 5" descr="Une image contenant clé&#10;&#10;Description générée automatiquement">
            <a:extLst>
              <a:ext uri="{FF2B5EF4-FFF2-40B4-BE49-F238E27FC236}">
                <a16:creationId xmlns:a16="http://schemas.microsoft.com/office/drawing/2014/main" id="{B22C2E1D-E4CD-3699-EE8A-0BFDE73B9E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967" y="3636640"/>
            <a:ext cx="3739435" cy="280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0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37D08D2F-0A7C-28FE-F6AE-2687E3A818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625431" cy="89538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40204" y="838428"/>
            <a:ext cx="20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latin typeface="ITC Avant Garde Gothic" panose="02000803000000000000" pitchFamily="2" charset="0"/>
              </a:rPr>
              <a:t> TT &amp; </a:t>
            </a:r>
            <a:r>
              <a:rPr lang="fr-FR" sz="1600" b="1" err="1">
                <a:latin typeface="ITC Avant Garde Gothic" panose="02000803000000000000" pitchFamily="2" charset="0"/>
              </a:rPr>
              <a:t>Accessories</a:t>
            </a:r>
            <a:endParaRPr lang="fr-FR" sz="1600" b="1">
              <a:latin typeface="ITC Avant Garde Gothic" panose="02000803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7F51E05-111E-D39C-F7D6-E8E14D2DCE2C}"/>
              </a:ext>
            </a:extLst>
          </p:cNvPr>
          <p:cNvSpPr txBox="1"/>
          <p:nvPr/>
        </p:nvSpPr>
        <p:spPr>
          <a:xfrm>
            <a:off x="974762" y="84053"/>
            <a:ext cx="5934448" cy="76328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es-ES" sz="2800" b="1" dirty="0">
                <a:solidFill>
                  <a:schemeClr val="bg1"/>
                </a:solidFill>
                <a:latin typeface="ITC Avant Garde Gothic"/>
              </a:rPr>
              <a:t>Rolling abierto
3127
Tallas: 10, 8, 6, 5, 4
Agregue una cuchilla, un anzuelo fácilmente en su aparejo
PVP: 2,99€
Extensiones de tamaño 2023:
3538 </a:t>
            </a:r>
            <a:r>
              <a:rPr lang="es-ES" sz="2800" b="1" dirty="0" err="1">
                <a:solidFill>
                  <a:schemeClr val="bg1"/>
                </a:solidFill>
                <a:latin typeface="ITC Avant Garde Gothic"/>
              </a:rPr>
              <a:t>Crankbait</a:t>
            </a:r>
            <a:r>
              <a:rPr lang="es-ES" sz="2800" b="1" dirty="0">
                <a:solidFill>
                  <a:schemeClr val="bg1"/>
                </a:solidFill>
                <a:latin typeface="ITC Avant Garde Gothic"/>
              </a:rPr>
              <a:t> Snap : 000 y 2
7 000 € desde 2021 </a:t>
            </a:r>
            <a:r>
              <a:rPr lang="es-ES" sz="2800" b="1" dirty="0" err="1">
                <a:solidFill>
                  <a:schemeClr val="bg1"/>
                </a:solidFill>
                <a:latin typeface="ITC Avant Garde Gothic"/>
              </a:rPr>
              <a:t>intro</a:t>
            </a:r>
            <a:r>
              <a:rPr lang="es-ES" sz="2800" b="1" dirty="0">
                <a:solidFill>
                  <a:schemeClr val="bg1"/>
                </a:solidFill>
                <a:latin typeface="ITC Avant Garde Gothic"/>
              </a:rPr>
              <a:t> con 3 tallas disponibles
3537 </a:t>
            </a:r>
            <a:r>
              <a:rPr lang="es-ES" sz="2800" b="1" dirty="0" err="1">
                <a:solidFill>
                  <a:schemeClr val="bg1"/>
                </a:solidFill>
                <a:latin typeface="ITC Avant Garde Gothic"/>
              </a:rPr>
              <a:t>Duolock</a:t>
            </a:r>
            <a:r>
              <a:rPr lang="es-ES" sz="2800" b="1" dirty="0">
                <a:solidFill>
                  <a:schemeClr val="bg1"/>
                </a:solidFill>
                <a:latin typeface="ITC Avant Garde Gothic"/>
              </a:rPr>
              <a:t> Snap : 0000
38K € en 2021
</a:t>
            </a:r>
            <a:endParaRPr lang="fr-FR" sz="2800" b="1" dirty="0">
              <a:solidFill>
                <a:srgbClr val="FFFFFF"/>
              </a:solidFill>
              <a:latin typeface="ITC Avant Garde Gothic"/>
              <a:ea typeface="+mn-lt"/>
              <a:cs typeface="+mn-lt"/>
            </a:endParaRPr>
          </a:p>
          <a:p>
            <a:endParaRPr lang="fr-FR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fr-FR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fr-FR" sz="1400" b="1" dirty="0">
              <a:solidFill>
                <a:schemeClr val="bg1"/>
              </a:solidFill>
              <a:latin typeface="ITC Avant Garde"/>
            </a:endParaRPr>
          </a:p>
          <a:p>
            <a:pPr marL="571500" indent="-571500"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8506" y="4003546"/>
            <a:ext cx="739204" cy="126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0901" y="5577729"/>
            <a:ext cx="701101" cy="128027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75188" y="1502407"/>
            <a:ext cx="745840" cy="17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30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72"/>
          <a:stretch/>
        </p:blipFill>
        <p:spPr>
          <a:xfrm>
            <a:off x="0" y="0"/>
            <a:ext cx="12192000" cy="687859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40204" y="838428"/>
            <a:ext cx="20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latin typeface="ITC Avant Garde Gothic" panose="02000803000000000000" pitchFamily="2" charset="0"/>
              </a:rPr>
              <a:t> TT &amp; </a:t>
            </a:r>
            <a:r>
              <a:rPr lang="fr-FR" sz="1600" b="1" err="1">
                <a:latin typeface="ITC Avant Garde Gothic" panose="02000803000000000000" pitchFamily="2" charset="0"/>
              </a:rPr>
              <a:t>Accessories</a:t>
            </a:r>
            <a:endParaRPr lang="fr-FR" sz="1600" b="1">
              <a:latin typeface="ITC Avant Garde Gothic" panose="02000803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738" y="2811351"/>
            <a:ext cx="1177967" cy="2651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097104" y="2811351"/>
            <a:ext cx="1153981" cy="2651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141464"/>
              </p:ext>
            </p:extLst>
          </p:nvPr>
        </p:nvGraphicFramePr>
        <p:xfrm>
          <a:off x="4087090" y="2182090"/>
          <a:ext cx="3760419" cy="442469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07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0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09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u="none" strike="noStrike" dirty="0">
                          <a:effectLst/>
                          <a:latin typeface="ITC Avant Garde" panose="020B0402020203020304" pitchFamily="34" charset="0"/>
                        </a:rPr>
                        <a:t>Model#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ITC Avant Garde" panose="020B0402020203020304" pitchFamily="34" charset="0"/>
                        <a:ea typeface="Yu Gothic" panose="020B0400000000000000" pitchFamily="34" charset="-128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u="none" strike="noStrike">
                          <a:effectLst/>
                          <a:latin typeface="ITC Avant Garde" panose="020B0402020203020304" pitchFamily="34" charset="0"/>
                        </a:rPr>
                        <a:t>Pc / Pack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ITC Avant Garde" panose="020B0402020203020304" pitchFamily="34" charset="0"/>
                        <a:ea typeface="Yu Gothic" panose="020B0400000000000000" pitchFamily="34" charset="-128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RRP Final</a:t>
                      </a:r>
                    </a:p>
                  </a:txBody>
                  <a:tcPr marL="7620" marR="7620" marT="76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Slim Drop Shot (3,5g)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4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6,60 €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Slim Drop Shot  (5g)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4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9,10 €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Slim Drop Shot (7g)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3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8,90 €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Slim Drop Shot  (10g)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2</a:t>
                      </a:r>
                      <a:endParaRPr lang="fr-FR" sz="900" b="1" i="0" u="none" strike="noStrike">
                        <a:solidFill>
                          <a:srgbClr val="FF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8,40 €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Slim Drop Shot  (14g)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2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11,40 €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3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Drop Shot (3,5g)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4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6,80 €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Drop Shot  (5g)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4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9,50 €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Drop Shot   (7g)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3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9,40 €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Drop Shot  (10g)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2</a:t>
                      </a:r>
                      <a:endParaRPr lang="fr-FR" sz="900" b="1" i="0" u="none" strike="noStrike">
                        <a:solidFill>
                          <a:srgbClr val="FF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8,90 €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Drop Shot  (14g)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2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11,80 €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Drop Shot  (21g)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1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8,80 €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</a:t>
                      </a:r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Flipping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(7g)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3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8,70 €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3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</a:t>
                      </a:r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Flipping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(10g)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3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12,50 €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</a:t>
                      </a:r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Flipping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(14g)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2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11,70 €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</a:t>
                      </a:r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Flipping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(17g)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2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13,90 €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Tungsten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</a:t>
                      </a:r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Flipping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  (21g)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1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8,60 €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Fast </a:t>
                      </a:r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Lok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3.5g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4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7,20 €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Fast </a:t>
                      </a:r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Lok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  5.3g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4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9,80 €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Fast </a:t>
                      </a:r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Lok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 7.2g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3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9,50 €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33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Fast </a:t>
                      </a:r>
                      <a:r>
                        <a:rPr lang="fr-FR" sz="900" b="1" u="none" strike="noStrike" err="1">
                          <a:effectLst/>
                          <a:latin typeface="ITC Avant Garde"/>
                        </a:rPr>
                        <a:t>Lok</a:t>
                      </a:r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  10.6g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2</a:t>
                      </a:r>
                      <a:endParaRPr lang="fr-FR" sz="900" b="1" i="0" u="none" strike="noStrike">
                        <a:solidFill>
                          <a:srgbClr val="FF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9,10 €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5207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1" u="none" strike="noStrike" dirty="0" err="1">
                          <a:effectLst/>
                          <a:latin typeface="ITC Avant Garde"/>
                        </a:rPr>
                        <a:t>Fast</a:t>
                      </a:r>
                      <a:r>
                        <a:rPr lang="fr-FR" sz="900" b="1" u="none" strike="noStrike" dirty="0">
                          <a:effectLst/>
                          <a:latin typeface="ITC Avant Garde"/>
                        </a:rPr>
                        <a:t> </a:t>
                      </a:r>
                      <a:r>
                        <a:rPr lang="fr-FR" sz="900" b="1" u="none" strike="noStrike" dirty="0" err="1">
                          <a:effectLst/>
                          <a:latin typeface="ITC Avant Garde"/>
                        </a:rPr>
                        <a:t>Lok</a:t>
                      </a:r>
                      <a:r>
                        <a:rPr lang="fr-FR" sz="900" b="1" u="none" strike="noStrike" dirty="0">
                          <a:effectLst/>
                          <a:latin typeface="ITC Avant Garde"/>
                        </a:rPr>
                        <a:t>  14g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>
                          <a:effectLst/>
                          <a:latin typeface="ITC Avant Garde"/>
                        </a:rPr>
                        <a:t>2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ITC Avant Garde"/>
                        <a:ea typeface="Yu Gothic"/>
                      </a:endParaRPr>
                    </a:p>
                  </a:txBody>
                  <a:tcPr marL="6225" marR="6225" marT="6225" marB="3735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ITC Avant Garde"/>
                          <a:ea typeface="Yu Gothic"/>
                        </a:rPr>
                        <a:t> 12,20 € </a:t>
                      </a:r>
                    </a:p>
                  </a:txBody>
                  <a:tcPr marL="7620" marR="7620" marT="762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4F7C9A8F-56C7-F6A1-8E52-21F2424B355E}"/>
              </a:ext>
            </a:extLst>
          </p:cNvPr>
          <p:cNvSpPr txBox="1"/>
          <p:nvPr/>
        </p:nvSpPr>
        <p:spPr>
          <a:xfrm>
            <a:off x="1345986" y="275577"/>
            <a:ext cx="9420832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latin typeface="ITC Avant Garde Gothic"/>
              </a:rPr>
              <a:t>GAMA TT TUNGSTENO
</a:t>
            </a:r>
            <a:r>
              <a:rPr lang="es-ES" sz="3200" b="1" dirty="0">
                <a:solidFill>
                  <a:schemeClr val="bg1"/>
                </a:solidFill>
                <a:latin typeface="ITC Avant Garde Gothic"/>
              </a:rPr>
              <a:t>« Envasado sin plomo y ecológico »
Serie 4 para 21 </a:t>
            </a:r>
            <a:r>
              <a:rPr lang="es-ES" sz="3200" b="1" dirty="0" err="1">
                <a:solidFill>
                  <a:schemeClr val="bg1"/>
                </a:solidFill>
                <a:latin typeface="ITC Avant Garde Gothic"/>
              </a:rPr>
              <a:t>skus</a:t>
            </a:r>
            <a:r>
              <a:rPr lang="es-ES" sz="4400" b="1" dirty="0">
                <a:solidFill>
                  <a:schemeClr val="bg1"/>
                </a:solidFill>
                <a:latin typeface="ITC Avant Garde Gothic"/>
              </a:rPr>
              <a:t>
</a:t>
            </a:r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13" name="Image 1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8668" y="3676454"/>
            <a:ext cx="2780908" cy="29030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0FB273EA-1088-AA89-892B-31E0761405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2111" y="5206728"/>
            <a:ext cx="583832" cy="1143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502" y="3751449"/>
            <a:ext cx="656441" cy="115623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059" y="3872796"/>
            <a:ext cx="772871" cy="9524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5986" y="5501676"/>
            <a:ext cx="806664" cy="77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42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10" y="-85226"/>
            <a:ext cx="12224320" cy="878938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997825" y="2268406"/>
            <a:ext cx="819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ITC Avant Garde Gothic" panose="02000803000000000000" pitchFamily="2" charset="0"/>
              </a:rPr>
              <a:t>JIGHEADS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168" y="560130"/>
            <a:ext cx="3995964" cy="17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05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4320" cy="8789388"/>
          </a:xfrm>
          <a:prstGeom prst="rect">
            <a:avLst/>
          </a:prstGeom>
        </p:spPr>
      </p:pic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0F3A95B-74D9-77CB-2B4E-A3FBEDB84846}"/>
              </a:ext>
            </a:extLst>
          </p:cNvPr>
          <p:cNvSpPr txBox="1"/>
          <p:nvPr/>
        </p:nvSpPr>
        <p:spPr>
          <a:xfrm>
            <a:off x="1011584" y="457619"/>
            <a:ext cx="9725545" cy="80021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es-ES" sz="3200" b="1" dirty="0">
                <a:solidFill>
                  <a:schemeClr val="bg1"/>
                </a:solidFill>
                <a:latin typeface="ITC Avant Garde Gothic"/>
              </a:rPr>
              <a:t>Nueva categoría bajo la marca VMC
Objetivos: 
Trabajar en cooperación con el equipo de </a:t>
            </a:r>
            <a:r>
              <a:rPr lang="es-ES" sz="3200" b="1" dirty="0" err="1">
                <a:solidFill>
                  <a:schemeClr val="bg1"/>
                </a:solidFill>
                <a:latin typeface="ITC Avant Garde Gothic"/>
              </a:rPr>
              <a:t>Rapala</a:t>
            </a:r>
            <a:r>
              <a:rPr lang="es-ES" sz="3200" b="1" dirty="0">
                <a:solidFill>
                  <a:schemeClr val="bg1"/>
                </a:solidFill>
                <a:latin typeface="ITC Avant Garde Gothic"/>
              </a:rPr>
              <a:t> PD para igualar los lanzamientos de </a:t>
            </a:r>
            <a:r>
              <a:rPr lang="es-ES" sz="3200" b="1" dirty="0" err="1">
                <a:solidFill>
                  <a:schemeClr val="bg1"/>
                </a:solidFill>
                <a:latin typeface="ITC Avant Garde Gothic"/>
              </a:rPr>
              <a:t>softplastics</a:t>
            </a:r>
            <a:r>
              <a:rPr lang="es-ES" sz="3200" b="1" dirty="0">
                <a:solidFill>
                  <a:schemeClr val="bg1"/>
                </a:solidFill>
                <a:latin typeface="ITC Avant Garde Gothic"/>
              </a:rPr>
              <a:t>
Desarrollo de productos técnicos y de volumen
Trae cada año series nuevas y de moda en un embalaje ecológico
La gama 2023 utilizará material de plomo. 
Objetivo 2024: material de bismuto tras la restricción del plomo en la UE
</a:t>
            </a:r>
            <a:endParaRPr lang="fr-FR" sz="3200" b="1" i="1" dirty="0">
              <a:solidFill>
                <a:schemeClr val="bg1"/>
              </a:solidFill>
              <a:latin typeface="ITC Avant Garde Gothic"/>
            </a:endParaRPr>
          </a:p>
          <a:p>
            <a:pPr marL="285750" indent="-285750">
              <a:buFontTx/>
              <a:buChar char="-"/>
            </a:pPr>
            <a:endParaRPr lang="fr-FR" b="1" i="1" dirty="0">
              <a:solidFill>
                <a:schemeClr val="bg1"/>
              </a:solidFill>
              <a:latin typeface="ITC Avant Garde Gothic"/>
            </a:endParaRP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bg1"/>
              </a:solidFill>
            </a:endParaRPr>
          </a:p>
          <a:p>
            <a:endParaRPr lang="fr-FR" sz="1400" dirty="0">
              <a:solidFill>
                <a:schemeClr val="bg1"/>
              </a:solidFill>
              <a:latin typeface="ITC Avant Garde"/>
            </a:endParaRPr>
          </a:p>
          <a:p>
            <a:endParaRPr lang="fr-FR" sz="1400" dirty="0">
              <a:solidFill>
                <a:schemeClr val="bg1"/>
              </a:solidFill>
              <a:latin typeface="ITC Avant Garde"/>
            </a:endParaRPr>
          </a:p>
          <a:p>
            <a:endParaRPr lang="fr-FR" sz="1400" b="1" dirty="0">
              <a:solidFill>
                <a:schemeClr val="bg1"/>
              </a:solidFill>
              <a:latin typeface="ITC Avant Garde Gothic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13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08060" y="0"/>
            <a:ext cx="2422217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17723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64579" y="461083"/>
            <a:ext cx="20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err="1">
                <a:latin typeface="ITC Avant Garde Gothic" panose="02000803000000000000" pitchFamily="2" charset="0"/>
              </a:rPr>
              <a:t>Jigheads</a:t>
            </a:r>
            <a:endParaRPr lang="fr-FR" sz="1600" b="1">
              <a:latin typeface="ITC Avant Garde Gothic" panose="02000803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F3A95B-74D9-77CB-2B4E-A3FBEDB84846}"/>
              </a:ext>
            </a:extLst>
          </p:cNvPr>
          <p:cNvSpPr txBox="1"/>
          <p:nvPr/>
        </p:nvSpPr>
        <p:spPr>
          <a:xfrm>
            <a:off x="889037" y="112628"/>
            <a:ext cx="6492517" cy="62170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MOONTAIL JIG</a:t>
            </a:r>
          </a:p>
          <a:p>
            <a:r>
              <a:rPr lang="fr-FR" sz="2400" b="1" dirty="0">
                <a:solidFill>
                  <a:schemeClr val="bg1"/>
                </a:solidFill>
                <a:latin typeface="ITC Avant Garde Gothic"/>
              </a:rPr>
              <a:t>7158</a:t>
            </a:r>
            <a:endParaRPr lang="fr-FR" sz="2400" dirty="0">
              <a:solidFill>
                <a:schemeClr val="bg1"/>
              </a:solidFill>
            </a:endParaRPr>
          </a:p>
          <a:p>
            <a:endParaRPr lang="fr-FR" sz="24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« 2 nuevos colores exclusivos para impulsar la serie »
Cifras clave: 24K € en 2021
Ya 33K€ YTD
Objetivo: 7g y 10,5g en el envase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Red&amp;White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 US
Objetivo de los peces: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zander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, perca, lucios y depredadores de tamaño mediano
</a:t>
            </a:r>
            <a:endParaRPr lang="fr-FR" sz="1400" dirty="0">
              <a:solidFill>
                <a:schemeClr val="bg1"/>
              </a:solidFill>
              <a:latin typeface="ITC Avant Garde"/>
            </a:endParaRPr>
          </a:p>
          <a:p>
            <a:endParaRPr lang="fr-FR" sz="1400" dirty="0">
              <a:solidFill>
                <a:schemeClr val="bg1"/>
              </a:solidFill>
              <a:latin typeface="ITC Avant Garde"/>
            </a:endParaRPr>
          </a:p>
          <a:p>
            <a:endParaRPr lang="fr-FR" sz="14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1400" b="1" dirty="0" err="1">
                <a:solidFill>
                  <a:schemeClr val="bg1"/>
                </a:solidFill>
                <a:latin typeface="ITC Avant Garde Gothic"/>
              </a:rPr>
              <a:t>launch</a:t>
            </a:r>
            <a:r>
              <a:rPr lang="fr-FR" sz="1400" b="1" dirty="0">
                <a:solidFill>
                  <a:schemeClr val="bg1"/>
                </a:solidFill>
                <a:latin typeface="ITC Avant Garde Gothic"/>
              </a:rPr>
              <a:t>: </a:t>
            </a:r>
            <a:r>
              <a:rPr lang="fr-FR" sz="1400" dirty="0" err="1">
                <a:solidFill>
                  <a:schemeClr val="bg1"/>
                </a:solidFill>
                <a:latin typeface="ITC Avant Garde"/>
              </a:rPr>
              <a:t>November</a:t>
            </a:r>
            <a:r>
              <a:rPr lang="fr-FR" sz="1400" dirty="0">
                <a:solidFill>
                  <a:schemeClr val="bg1"/>
                </a:solidFill>
                <a:latin typeface="ITC Avant Garde"/>
              </a:rPr>
              <a:t> 2022</a:t>
            </a:r>
            <a:r>
              <a:rPr lang="fr-FR" sz="6000" dirty="0">
                <a:solidFill>
                  <a:schemeClr val="bg1"/>
                </a:solidFill>
                <a:latin typeface="ITC Avant Garde"/>
              </a:rPr>
              <a:t> </a:t>
            </a:r>
            <a:endParaRPr lang="fr-FR" sz="6000" dirty="0">
              <a:solidFill>
                <a:schemeClr val="bg1"/>
              </a:solidFill>
              <a:latin typeface="ITC Avant Garde" panose="020B0402020203020304" pitchFamily="34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id="{7211D27D-DCFA-6888-507F-2F17573BE6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945" y="844829"/>
            <a:ext cx="3850451" cy="2584171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C293FDC8-9F5A-CBB7-802C-BBE023B3B6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554" y="3806346"/>
            <a:ext cx="3926651" cy="259505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796051" y="3373528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  <a:latin typeface="ITC Avant Garde" panose="020B0402020203020304" pitchFamily="34" charset="0"/>
              </a:rPr>
              <a:t>BlueFire</a:t>
            </a:r>
            <a:r>
              <a:rPr lang="fr-FR" sz="1600" dirty="0">
                <a:solidFill>
                  <a:schemeClr val="bg1"/>
                </a:solidFill>
                <a:latin typeface="ITC Avant Garde" panose="020B0402020203020304" pitchFamily="34" charset="0"/>
              </a:rPr>
              <a:t> UV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024137" y="1141639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  <a:latin typeface="ITC Avant Garde" panose="020B0402020203020304" pitchFamily="34" charset="0"/>
              </a:rPr>
              <a:t>Shad</a:t>
            </a:r>
            <a:endParaRPr lang="fr-FR" sz="1600" dirty="0">
              <a:solidFill>
                <a:schemeClr val="bg1"/>
              </a:solidFill>
              <a:latin typeface="ITC Avant Garde" panose="020B0402020203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4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869459" y="1"/>
            <a:ext cx="2322541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17723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64579" y="461083"/>
            <a:ext cx="20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err="1">
                <a:latin typeface="ITC Avant Garde Gothic" panose="02000803000000000000" pitchFamily="2" charset="0"/>
              </a:rPr>
              <a:t>Jigheads</a:t>
            </a:r>
            <a:endParaRPr lang="fr-FR" sz="1600" b="1">
              <a:latin typeface="ITC Avant Garde Gothic" panose="02000803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256EA79-4DFB-A8EE-3A3A-906718781586}"/>
              </a:ext>
            </a:extLst>
          </p:cNvPr>
          <p:cNvSpPr txBox="1"/>
          <p:nvPr/>
        </p:nvSpPr>
        <p:spPr>
          <a:xfrm>
            <a:off x="637802" y="224714"/>
            <a:ext cx="5458198" cy="6494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24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2000" b="1" dirty="0">
                <a:solidFill>
                  <a:schemeClr val="bg1"/>
                </a:solidFill>
                <a:latin typeface="ITC Avant Garde Gothic"/>
              </a:rPr>
              <a:t>MUSTACHE SCREW</a:t>
            </a:r>
            <a:r>
              <a:rPr lang="es-ES" sz="2000" b="1" dirty="0">
                <a:solidFill>
                  <a:schemeClr val="bg1"/>
                </a:solidFill>
                <a:latin typeface="ITC Avant Garde Gothic"/>
              </a:rPr>
              <a:t>
« Porque el tamaño importa »
Objetivo: Cazadores de especímenes de lucio
Objetivo del pez: Lucio pequeño, lucio mediano, lucio gigante!
Competidores: Miuras Mouse : 35.90€
VMC = 24,90€ (por confirmar)
Rango: S (11g) / M (19g) y L (40g) 
5 colores exclusivos
Ventaja de VMC Comp. : RRP, amplia gama, agregue todos los plásticos blandos del mercado de 14 cm a 28 cm
Lanzamiento: Primer trimestre de 2023</a:t>
            </a:r>
            <a:r>
              <a:rPr lang="es-ES" sz="3200" b="1" dirty="0">
                <a:solidFill>
                  <a:schemeClr val="bg1"/>
                </a:solidFill>
                <a:latin typeface="ITC Avant Garde Gothic"/>
              </a:rPr>
              <a:t>
</a:t>
            </a:r>
            <a:endParaRPr lang="fr-FR" sz="3200" dirty="0">
              <a:solidFill>
                <a:schemeClr val="bg1"/>
              </a:solidFill>
              <a:latin typeface="ITC Avant Garde" panose="020B0402020203020304" pitchFamily="34" charset="0"/>
            </a:endParaRPr>
          </a:p>
          <a:p>
            <a:endParaRPr lang="fr-FR" sz="2000" dirty="0">
              <a:solidFill>
                <a:schemeClr val="bg1"/>
              </a:solidFill>
              <a:latin typeface="ITC Avant Garde"/>
            </a:endParaRPr>
          </a:p>
          <a:p>
            <a:endParaRPr lang="fr-FR" sz="2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F4C1D82F-BC07-02B4-FB09-A4A78F2B02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1526" y="224714"/>
            <a:ext cx="1829707" cy="78299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871" y="320400"/>
            <a:ext cx="3436711" cy="621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0599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97656" y="-821804"/>
            <a:ext cx="3894344" cy="78013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31976"/>
          <a:stretch/>
        </p:blipFill>
        <p:spPr>
          <a:xfrm>
            <a:off x="-1" y="-1153971"/>
            <a:ext cx="8328024" cy="84656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64579" y="461083"/>
            <a:ext cx="20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err="1">
                <a:latin typeface="ITC Avant Garde Gothic" panose="02000803000000000000" pitchFamily="2" charset="0"/>
              </a:rPr>
              <a:t>Jigheads</a:t>
            </a:r>
            <a:endParaRPr lang="fr-FR" sz="1600" b="1">
              <a:latin typeface="ITC Avant Garde Gothic" panose="02000803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256EA79-4DFB-A8EE-3A3A-906718781586}"/>
              </a:ext>
            </a:extLst>
          </p:cNvPr>
          <p:cNvSpPr txBox="1"/>
          <p:nvPr/>
        </p:nvSpPr>
        <p:spPr>
          <a:xfrm>
            <a:off x="974762" y="84053"/>
            <a:ext cx="5458198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MUSTACHE SCREW</a:t>
            </a:r>
          </a:p>
          <a:p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«</a:t>
            </a:r>
            <a:endParaRPr lang="fr-FR" sz="2000" dirty="0">
              <a:solidFill>
                <a:schemeClr val="bg1"/>
              </a:solidFill>
              <a:latin typeface="ITC Avant Garde" panose="020B0402020203020304" pitchFamily="34" charset="0"/>
            </a:endParaRPr>
          </a:p>
          <a:p>
            <a:endParaRPr lang="fr-FR" sz="2000" dirty="0">
              <a:solidFill>
                <a:schemeClr val="bg1"/>
              </a:solidFill>
              <a:latin typeface="ITC Avant Garde"/>
            </a:endParaRPr>
          </a:p>
          <a:p>
            <a:endParaRPr lang="fr-FR" sz="2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F4C1D82F-BC07-02B4-FB09-A4A78F2B02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06656" y="1534014"/>
            <a:ext cx="8038192" cy="33265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957" y="-377346"/>
            <a:ext cx="3465238" cy="730147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3959819" y="1212954"/>
            <a:ext cx="9363144" cy="516114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306464" y="1532699"/>
            <a:ext cx="7641896" cy="325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26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455843" y="-821803"/>
            <a:ext cx="3894344" cy="78013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6821" y="-1153976"/>
            <a:ext cx="12242664" cy="84656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64579" y="461083"/>
            <a:ext cx="20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err="1">
                <a:latin typeface="ITC Avant Garde Gothic" panose="02000803000000000000" pitchFamily="2" charset="0"/>
              </a:rPr>
              <a:t>Jigheads</a:t>
            </a:r>
            <a:endParaRPr lang="fr-FR" sz="1600" b="1">
              <a:latin typeface="ITC Avant Garde Gothic" panose="02000803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7" t="18316" r="7734" b="26484"/>
          <a:stretch/>
        </p:blipFill>
        <p:spPr>
          <a:xfrm>
            <a:off x="8455843" y="849114"/>
            <a:ext cx="3860670" cy="22964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54" t="18823" r="6486" b="29020"/>
          <a:stretch/>
        </p:blipFill>
        <p:spPr>
          <a:xfrm>
            <a:off x="8445776" y="3099958"/>
            <a:ext cx="3923055" cy="22137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A1DD9FA-C1E7-3B9C-674A-32B4143E269E}"/>
              </a:ext>
            </a:extLst>
          </p:cNvPr>
          <p:cNvSpPr txBox="1"/>
          <p:nvPr/>
        </p:nvSpPr>
        <p:spPr>
          <a:xfrm>
            <a:off x="974761" y="84053"/>
            <a:ext cx="7124209" cy="66787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FROG JIG SERIES</a:t>
            </a:r>
          </a:p>
          <a:p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«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Diseñado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con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amor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»
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Objetivo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: Pescadores verticales y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más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que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buscan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jigheads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técnicos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
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Objetivo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de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peces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: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zander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,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perca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,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lucios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y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depredadores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de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tamaño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mediano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tanto para SW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como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para FW
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Competidores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: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Berkley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Deepjig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(7.90€)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Bakuree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(12.90€) 
VMC = 9.99€-10,99€ (3pc/pack)
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Rango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: 7 / 10 / 14 / 17 / 21g (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Firetiger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/ Natural)
VMC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Comp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.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Advantage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: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Diseño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y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calidad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del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anzuelo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.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Nuevo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anzuelo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de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curva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de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bloqueo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técnico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,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ojo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XL, </a:t>
            </a:r>
            <a:r>
              <a:rPr lang="fr-FR" sz="2000" b="1" i="1" dirty="0" err="1">
                <a:solidFill>
                  <a:schemeClr val="bg1"/>
                </a:solidFill>
                <a:latin typeface="ITC Avant Garde Gothic"/>
              </a:rPr>
              <a:t>disponibilidad</a:t>
            </a:r>
            <a:r>
              <a:rPr lang="fr-FR" sz="2000" b="1" i="1" dirty="0">
                <a:solidFill>
                  <a:schemeClr val="bg1"/>
                </a:solidFill>
                <a:latin typeface="ITC Avant Garde Gothic"/>
              </a:rPr>
              <a:t> de stock
</a:t>
            </a:r>
            <a:endParaRPr lang="fr-FR" sz="1600" b="1" dirty="0">
              <a:solidFill>
                <a:schemeClr val="bg1"/>
              </a:solidFill>
              <a:latin typeface="ITC Avant Garde Gothic"/>
              <a:ea typeface="+mn-lt"/>
              <a:cs typeface="+mn-lt"/>
            </a:endParaRPr>
          </a:p>
          <a:p>
            <a:endParaRPr lang="fr-FR" sz="1600" b="1" dirty="0">
              <a:solidFill>
                <a:schemeClr val="bg1"/>
              </a:solidFill>
              <a:latin typeface="ITC Avant Garde Gothic"/>
              <a:ea typeface="+mn-lt"/>
              <a:cs typeface="+mn-lt"/>
            </a:endParaRPr>
          </a:p>
          <a:p>
            <a:r>
              <a:rPr lang="fr-FR" sz="1600" b="1" dirty="0" err="1">
                <a:solidFill>
                  <a:schemeClr val="bg1"/>
                </a:solidFill>
                <a:latin typeface="ITC Avant Garde Gothic"/>
              </a:rPr>
              <a:t>launch</a:t>
            </a:r>
            <a:r>
              <a:rPr lang="fr-FR" sz="1600" b="1" dirty="0">
                <a:solidFill>
                  <a:schemeClr val="bg1"/>
                </a:solidFill>
                <a:latin typeface="ITC Avant Garde Gothic"/>
              </a:rPr>
              <a:t>: </a:t>
            </a:r>
            <a:r>
              <a:rPr lang="fr-FR" sz="1600" dirty="0" err="1">
                <a:solidFill>
                  <a:schemeClr val="bg1"/>
                </a:solidFill>
                <a:latin typeface="ITC Avant Garde"/>
              </a:rPr>
              <a:t>November</a:t>
            </a:r>
            <a:r>
              <a:rPr lang="fr-FR" sz="1600" dirty="0">
                <a:solidFill>
                  <a:schemeClr val="bg1"/>
                </a:solidFill>
                <a:latin typeface="ITC Avant Garde"/>
              </a:rPr>
              <a:t> 2022</a:t>
            </a:r>
            <a:r>
              <a:rPr lang="fr-FR" sz="2400" dirty="0">
                <a:solidFill>
                  <a:schemeClr val="bg1"/>
                </a:solidFill>
                <a:latin typeface="ITC Avant Garde"/>
              </a:rPr>
              <a:t> </a:t>
            </a:r>
            <a:endParaRPr lang="fr-FR" sz="2400" dirty="0">
              <a:solidFill>
                <a:schemeClr val="bg1"/>
              </a:solidFill>
              <a:latin typeface="ITC Avant Garde" panose="020B0402020203020304" pitchFamily="34" charset="0"/>
            </a:endParaRPr>
          </a:p>
          <a:p>
            <a:endParaRPr lang="fr-FR" sz="2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958521" y="4313415"/>
            <a:ext cx="1249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ITC Avant Garde" panose="020B0402020203020304" pitchFamily="34" charset="0"/>
              </a:rPr>
              <a:t>Natural UV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907225" y="2355537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  <a:latin typeface="ITC Avant Garde" panose="020B0402020203020304" pitchFamily="34" charset="0"/>
              </a:rPr>
              <a:t>Firetiger</a:t>
            </a:r>
            <a:r>
              <a:rPr lang="fr-FR" sz="1600" dirty="0">
                <a:solidFill>
                  <a:schemeClr val="bg1"/>
                </a:solidFill>
                <a:latin typeface="ITC Avant Garde" panose="020B0402020203020304" pitchFamily="34" charset="0"/>
              </a:rPr>
              <a:t> UV</a:t>
            </a:r>
          </a:p>
        </p:txBody>
      </p:sp>
    </p:spTree>
    <p:extLst>
      <p:ext uri="{BB962C8B-B14F-4D97-AF65-F5344CB8AC3E}">
        <p14:creationId xmlns:p14="http://schemas.microsoft.com/office/powerpoint/2010/main" val="144836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1652"/>
            <a:ext cx="12280738" cy="894594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2BD1F8E-B048-E52F-E2E5-182C19666DB8}"/>
              </a:ext>
            </a:extLst>
          </p:cNvPr>
          <p:cNvGrpSpPr/>
          <p:nvPr/>
        </p:nvGrpSpPr>
        <p:grpSpPr>
          <a:xfrm>
            <a:off x="2385519" y="2706403"/>
            <a:ext cx="6782470" cy="4072642"/>
            <a:chOff x="2706620" y="2781228"/>
            <a:chExt cx="6782470" cy="4072642"/>
          </a:xfrm>
        </p:grpSpPr>
        <p:graphicFrame>
          <p:nvGraphicFramePr>
            <p:cNvPr id="5" name="Graphique 4">
              <a:extLst>
                <a:ext uri="{FF2B5EF4-FFF2-40B4-BE49-F238E27FC236}">
                  <a16:creationId xmlns:a16="http://schemas.microsoft.com/office/drawing/2014/main" id="{66090010-F94D-1C45-47EB-CF2CF3E1EFF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52322296"/>
                </p:ext>
              </p:extLst>
            </p:nvPr>
          </p:nvGraphicFramePr>
          <p:xfrm>
            <a:off x="2706620" y="2781228"/>
            <a:ext cx="6782470" cy="40726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4DFCBC8-B076-C659-F513-B24218C853F7}"/>
                </a:ext>
              </a:extLst>
            </p:cNvPr>
            <p:cNvGrpSpPr/>
            <p:nvPr/>
          </p:nvGrpSpPr>
          <p:grpSpPr>
            <a:xfrm>
              <a:off x="3635036" y="3426081"/>
              <a:ext cx="5012228" cy="1934853"/>
              <a:chOff x="2768261" y="2235456"/>
              <a:chExt cx="5012228" cy="1934853"/>
            </a:xfrm>
          </p:grpSpPr>
          <p:sp>
            <p:nvSpPr>
              <p:cNvPr id="7" name="ZoneTexte 2">
                <a:extLst>
                  <a:ext uri="{FF2B5EF4-FFF2-40B4-BE49-F238E27FC236}">
                    <a16:creationId xmlns:a16="http://schemas.microsoft.com/office/drawing/2014/main" id="{B30F768F-919D-F5F6-72C3-742CA248D220}"/>
                  </a:ext>
                </a:extLst>
              </p:cNvPr>
              <p:cNvSpPr txBox="1"/>
              <p:nvPr/>
            </p:nvSpPr>
            <p:spPr>
              <a:xfrm>
                <a:off x="6827984" y="3692833"/>
                <a:ext cx="9525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>
                    <a:solidFill>
                      <a:schemeClr val="bg1"/>
                    </a:solidFill>
                    <a:latin typeface="ITC Avant Garde" panose="020B0402020203020304" pitchFamily="34" charset="0"/>
                  </a:rPr>
                  <a:t>+15,8%</a:t>
                </a:r>
              </a:p>
            </p:txBody>
          </p:sp>
          <p:sp>
            <p:nvSpPr>
              <p:cNvPr id="11" name="ZoneTexte 3">
                <a:extLst>
                  <a:ext uri="{FF2B5EF4-FFF2-40B4-BE49-F238E27FC236}">
                    <a16:creationId xmlns:a16="http://schemas.microsoft.com/office/drawing/2014/main" id="{B855E83F-166E-9D07-5B9A-8EE6071CF2BD}"/>
                  </a:ext>
                </a:extLst>
              </p:cNvPr>
              <p:cNvSpPr txBox="1"/>
              <p:nvPr/>
            </p:nvSpPr>
            <p:spPr>
              <a:xfrm>
                <a:off x="2768261" y="2749917"/>
                <a:ext cx="8242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>
                    <a:solidFill>
                      <a:schemeClr val="bg1"/>
                    </a:solidFill>
                    <a:latin typeface="ITC Avant Garde" panose="020B0402020203020304" pitchFamily="34" charset="0"/>
                  </a:rPr>
                  <a:t>+8,9%</a:t>
                </a:r>
              </a:p>
            </p:txBody>
          </p:sp>
          <p:sp>
            <p:nvSpPr>
              <p:cNvPr id="12" name="ZoneTexte 4">
                <a:extLst>
                  <a:ext uri="{FF2B5EF4-FFF2-40B4-BE49-F238E27FC236}">
                    <a16:creationId xmlns:a16="http://schemas.microsoft.com/office/drawing/2014/main" id="{BA0F06AD-8F56-6702-4327-DAC5A590BEA4}"/>
                  </a:ext>
                </a:extLst>
              </p:cNvPr>
              <p:cNvSpPr txBox="1"/>
              <p:nvPr/>
            </p:nvSpPr>
            <p:spPr>
              <a:xfrm>
                <a:off x="4086385" y="2235456"/>
                <a:ext cx="9525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>
                    <a:solidFill>
                      <a:schemeClr val="bg1"/>
                    </a:solidFill>
                    <a:latin typeface="ITC Avant Garde" panose="020B0402020203020304" pitchFamily="34" charset="0"/>
                  </a:rPr>
                  <a:t>+20,3%</a:t>
                </a:r>
              </a:p>
            </p:txBody>
          </p:sp>
          <p:sp>
            <p:nvSpPr>
              <p:cNvPr id="13" name="ZoneTexte 5">
                <a:extLst>
                  <a:ext uri="{FF2B5EF4-FFF2-40B4-BE49-F238E27FC236}">
                    <a16:creationId xmlns:a16="http://schemas.microsoft.com/office/drawing/2014/main" id="{81BF1AD7-FDA6-AF27-1812-D451A8A75FD9}"/>
                  </a:ext>
                </a:extLst>
              </p:cNvPr>
              <p:cNvSpPr txBox="1"/>
              <p:nvPr/>
            </p:nvSpPr>
            <p:spPr>
              <a:xfrm>
                <a:off x="5475602" y="3800977"/>
                <a:ext cx="9525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>
                    <a:solidFill>
                      <a:schemeClr val="bg1"/>
                    </a:solidFill>
                    <a:latin typeface="ITC Avant Garde" panose="020B0402020203020304" pitchFamily="34" charset="0"/>
                  </a:rPr>
                  <a:t>+25,9%</a:t>
                </a:r>
              </a:p>
            </p:txBody>
          </p:sp>
        </p:grpSp>
      </p:grpSp>
      <p:sp>
        <p:nvSpPr>
          <p:cNvPr id="14" name="ZoneTexte 1">
            <a:extLst>
              <a:ext uri="{FF2B5EF4-FFF2-40B4-BE49-F238E27FC236}">
                <a16:creationId xmlns:a16="http://schemas.microsoft.com/office/drawing/2014/main" id="{826A7B4F-C902-B0AD-0F4B-C56F749D627C}"/>
              </a:ext>
            </a:extLst>
          </p:cNvPr>
          <p:cNvSpPr txBox="1"/>
          <p:nvPr/>
        </p:nvSpPr>
        <p:spPr>
          <a:xfrm>
            <a:off x="8394671" y="6409713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  <a:latin typeface="ITC Avant Garde" panose="020B0402020203020304" pitchFamily="34" charset="0"/>
              </a:rPr>
              <a:t>*</a:t>
            </a:r>
            <a:r>
              <a:rPr lang="fr-FR" dirty="0" err="1">
                <a:solidFill>
                  <a:schemeClr val="bg1"/>
                </a:solidFill>
                <a:latin typeface="ITC Avant Garde" panose="020B0402020203020304" pitchFamily="34" charset="0"/>
              </a:rPr>
              <a:t>PowerBi</a:t>
            </a:r>
            <a:r>
              <a:rPr lang="fr-FR" dirty="0">
                <a:solidFill>
                  <a:schemeClr val="bg1"/>
                </a:solidFill>
                <a:latin typeface="ITC Avant Garde" panose="020B0402020203020304" pitchFamily="34" charset="0"/>
              </a:rPr>
              <a:t> Figures</a:t>
            </a:r>
          </a:p>
        </p:txBody>
      </p:sp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13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455843" y="-821803"/>
            <a:ext cx="3894344" cy="78013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l="18898"/>
          <a:stretch/>
        </p:blipFill>
        <p:spPr>
          <a:xfrm>
            <a:off x="-1473201" y="-1153976"/>
            <a:ext cx="9929043" cy="84656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64579" y="461083"/>
            <a:ext cx="20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err="1">
                <a:latin typeface="ITC Avant Garde Gothic" panose="02000803000000000000" pitchFamily="2" charset="0"/>
              </a:rPr>
              <a:t>Jigheads</a:t>
            </a:r>
            <a:endParaRPr lang="fr-FR" sz="1600" b="1">
              <a:latin typeface="ITC Avant Garde Gothic" panose="02000803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DBE78D2-8DDB-A684-5406-F9B48E35D593}"/>
              </a:ext>
            </a:extLst>
          </p:cNvPr>
          <p:cNvSpPr txBox="1"/>
          <p:nvPr/>
        </p:nvSpPr>
        <p:spPr>
          <a:xfrm>
            <a:off x="974761" y="84053"/>
            <a:ext cx="7069885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NED RIGS SERIES</a:t>
            </a:r>
          </a:p>
          <a:p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«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Moderno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y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crossbranded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con 13Fishing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softplastics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»
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Objetivo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: Pescadores de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moda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/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jóvenes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
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Objetivo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de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peces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: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lubina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,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zanders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,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percas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
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Competidores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: Strike Ring, Reins (3.80€ - 7.90€) 
VMC = 6,99€ (4pc/pack)
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Rango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: 2 / 3,5 y 7g (chartreuse y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calabaza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verde)
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lanzamiento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: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Último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trimestre de 2022 
</a:t>
            </a:r>
            <a:endParaRPr lang="fr-FR" sz="2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BB6C1A2-E3F2-DA6F-6006-EBA6C6006A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0263244" y="4828557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ITC Avant Garde" panose="020B0402020203020304" pitchFamily="34" charset="0"/>
              </a:rPr>
              <a:t>Chartreuse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827995" y="2719883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ITC Avant Garde" panose="020B0402020203020304" pitchFamily="34" charset="0"/>
              </a:rPr>
              <a:t>Green </a:t>
            </a:r>
            <a:r>
              <a:rPr lang="fr-FR" sz="1600" dirty="0" err="1">
                <a:solidFill>
                  <a:schemeClr val="bg1"/>
                </a:solidFill>
                <a:latin typeface="ITC Avant Garde" panose="020B0402020203020304" pitchFamily="34" charset="0"/>
              </a:rPr>
              <a:t>Pumpkin</a:t>
            </a:r>
            <a:endParaRPr lang="fr-FR" sz="1600" dirty="0">
              <a:solidFill>
                <a:schemeClr val="bg1"/>
              </a:solidFill>
              <a:latin typeface="ITC Avant Garde" panose="020B04020202030203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17" y="3378387"/>
            <a:ext cx="2957174" cy="14501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276" y="1169065"/>
            <a:ext cx="3020715" cy="14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80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72"/>
          <a:stretch/>
        </p:blipFill>
        <p:spPr>
          <a:xfrm>
            <a:off x="0" y="0"/>
            <a:ext cx="12192000" cy="687859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64579" y="461083"/>
            <a:ext cx="20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err="1">
                <a:latin typeface="ITC Avant Garde Gothic" panose="02000803000000000000" pitchFamily="2" charset="0"/>
              </a:rPr>
              <a:t>Jigheads</a:t>
            </a:r>
            <a:endParaRPr lang="fr-FR" sz="1600" b="1">
              <a:latin typeface="ITC Avant Garde Gothic" panose="02000803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C62F789-9812-4531-AF9B-505B911480E6}"/>
              </a:ext>
            </a:extLst>
          </p:cNvPr>
          <p:cNvSpPr txBox="1"/>
          <p:nvPr/>
        </p:nvSpPr>
        <p:spPr>
          <a:xfrm>
            <a:off x="974762" y="84053"/>
            <a:ext cx="6452198" cy="68941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CAVITY JIG SERIES</a:t>
            </a:r>
          </a:p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« Movimiento del agua Vibraciones »
Objetivo: Pescadores de lucio con vinilos blandos de 14-26 cm
Objetivo de peces: Lucios grandes
Competidores: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FoxRage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 y muchos otros
Gama: 5 / 10 / 15 / 20 / 25 y 30g equipado con
El último 7156BN 6/0
negro mate + destellos
PVP = 6,99€- 10,99€ (3pc/pack)
VMC Comp.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Advantage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 : Diseño de cavidad,
Nuevo anzuelo técnico de curva de bloqueo, ojo XL, ojo de 60 ° para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cast&amp;retrieve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 
Lanzamiento: Último trimestre de 2022
</a:t>
            </a:r>
            <a:endParaRPr lang="fr-FR" sz="2000" dirty="0">
              <a:solidFill>
                <a:schemeClr val="bg1"/>
              </a:solidFill>
              <a:latin typeface="ITC Avant Garde" panose="020B0402020203020304" pitchFamily="34" charset="0"/>
            </a:endParaRPr>
          </a:p>
          <a:p>
            <a:endParaRPr lang="fr-FR" sz="2000" dirty="0">
              <a:solidFill>
                <a:schemeClr val="bg1"/>
              </a:solidFill>
              <a:latin typeface="ITC Avant Garde"/>
            </a:endParaRPr>
          </a:p>
          <a:p>
            <a:endParaRPr lang="fr-FR" sz="2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3" name="Non égal 2">
            <a:extLst>
              <a:ext uri="{FF2B5EF4-FFF2-40B4-BE49-F238E27FC236}">
                <a16:creationId xmlns:a16="http://schemas.microsoft.com/office/drawing/2014/main" id="{E51B6AE1-6875-CD47-70E6-5B69C2FFDBF1}"/>
              </a:ext>
            </a:extLst>
          </p:cNvPr>
          <p:cNvSpPr/>
          <p:nvPr/>
        </p:nvSpPr>
        <p:spPr>
          <a:xfrm>
            <a:off x="3314700" y="1362075"/>
            <a:ext cx="361950" cy="247650"/>
          </a:xfrm>
          <a:prstGeom prst="mathNotEqual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" name="Image 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356CE354-6AA4-2C4C-D09A-35D741E84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670" y="533400"/>
            <a:ext cx="1656361" cy="5867400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82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455843" y="-821803"/>
            <a:ext cx="3894344" cy="78013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l="18898"/>
          <a:stretch/>
        </p:blipFill>
        <p:spPr>
          <a:xfrm>
            <a:off x="-1478500" y="-1143816"/>
            <a:ext cx="9929043" cy="84656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64579" y="461083"/>
            <a:ext cx="20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err="1">
                <a:latin typeface="ITC Avant Garde Gothic" panose="02000803000000000000" pitchFamily="2" charset="0"/>
              </a:rPr>
              <a:t>Jigheads</a:t>
            </a:r>
            <a:endParaRPr lang="fr-FR" sz="1600" b="1">
              <a:latin typeface="ITC Avant Garde Gothic" panose="02000803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F9CB53-EB42-90E6-1DF0-F07BFE518E1E}"/>
              </a:ext>
            </a:extLst>
          </p:cNvPr>
          <p:cNvSpPr txBox="1"/>
          <p:nvPr/>
        </p:nvSpPr>
        <p:spPr>
          <a:xfrm>
            <a:off x="974762" y="84053"/>
            <a:ext cx="5934448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BULLET JIG SERIES</a:t>
            </a:r>
          </a:p>
          <a:p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« Sé parte del juego y conviértete en el nuevo jugador »
Objetivo: Pescadores depredadores
Objetivo de los peces: Todos los depredadores
Competidores: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Spro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 (1,90€ - 3,90€ con 4 pc/pack) 
VMC = 3,99€ - 4,99€ (2-4 pc/pack)
Rango: Gama completa de 37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Sku's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 de talla #2 - #5/0 
de 2g a 28g. 
VMC Comp. </a:t>
            </a:r>
            <a:r>
              <a:rPr lang="es-ES" b="1" i="1" dirty="0" err="1">
                <a:solidFill>
                  <a:schemeClr val="bg1"/>
                </a:solidFill>
                <a:latin typeface="ITC Avant Garde Gothic"/>
              </a:rPr>
              <a:t>Advantage</a:t>
            </a:r>
            <a:r>
              <a:rPr lang="es-ES" b="1" i="1" dirty="0">
                <a:solidFill>
                  <a:schemeClr val="bg1"/>
                </a:solidFill>
                <a:latin typeface="ITC Avant Garde Gothic"/>
              </a:rPr>
              <a:t> : Rango de volumen pero con características técnicas: Gancho de curva de bloqueo técnico, ojo XL, forma de bala Vs forma redonda clásica.
lanzamiento: Último trimestre de 2022 
</a:t>
            </a:r>
            <a:endParaRPr lang="fr-FR" sz="2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2" name="Image 3" descr="Une image contenant intérieur, cintre, accessoire, pendentif&#10;&#10;Description générée automatiquement">
            <a:extLst>
              <a:ext uri="{FF2B5EF4-FFF2-40B4-BE49-F238E27FC236}">
                <a16:creationId xmlns:a16="http://schemas.microsoft.com/office/drawing/2014/main" id="{CDC5731D-1895-0E81-A25F-69D3357BA4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543" y="849115"/>
            <a:ext cx="3975137" cy="2686009"/>
          </a:xfrm>
          <a:prstGeom prst="rect">
            <a:avLst/>
          </a:prstGeom>
        </p:spPr>
      </p:pic>
      <p:pic>
        <p:nvPicPr>
          <p:cNvPr id="4" name="Image 4" descr="Une image contenant noir, accessoire, pendentif&#10;&#10;Description générée automatiquement">
            <a:extLst>
              <a:ext uri="{FF2B5EF4-FFF2-40B4-BE49-F238E27FC236}">
                <a16:creationId xmlns:a16="http://schemas.microsoft.com/office/drawing/2014/main" id="{0E1A3D61-36AB-651F-66D4-E01368658E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543" y="3436440"/>
            <a:ext cx="3899644" cy="2593934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0689931" y="5688624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ITC Avant Garde" panose="020B0402020203020304" pitchFamily="34" charset="0"/>
              </a:rPr>
              <a:t>3D Prototypes</a:t>
            </a:r>
          </a:p>
        </p:txBody>
      </p:sp>
    </p:spTree>
    <p:extLst>
      <p:ext uri="{BB962C8B-B14F-4D97-AF65-F5344CB8AC3E}">
        <p14:creationId xmlns:p14="http://schemas.microsoft.com/office/powerpoint/2010/main" val="343477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72"/>
          <a:stretch/>
        </p:blipFill>
        <p:spPr>
          <a:xfrm>
            <a:off x="0" y="0"/>
            <a:ext cx="12192000" cy="687859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9" name="ZoneTexte 8"/>
          <p:cNvSpPr txBox="1"/>
          <p:nvPr/>
        </p:nvSpPr>
        <p:spPr>
          <a:xfrm>
            <a:off x="1019788" y="226062"/>
            <a:ext cx="8052697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4400" b="1">
                <a:solidFill>
                  <a:schemeClr val="bg1"/>
                </a:solidFill>
                <a:latin typeface="ITC Avant Garde Gothic" panose="02000803000000000000" pitchFamily="2" charset="0"/>
              </a:rPr>
              <a:t>SKUS RATIONALIZATION</a:t>
            </a:r>
            <a:endParaRPr lang="fr-FR"/>
          </a:p>
          <a:p>
            <a:r>
              <a:rPr lang="fr-FR" sz="2400" b="1">
                <a:solidFill>
                  <a:schemeClr val="bg1"/>
                </a:solidFill>
                <a:latin typeface="ITC Avant Garde Gothic"/>
              </a:rPr>
              <a:t>Drop: 582 </a:t>
            </a:r>
            <a:r>
              <a:rPr lang="fr-FR" sz="2400" b="1" err="1">
                <a:solidFill>
                  <a:schemeClr val="bg1"/>
                </a:solidFill>
                <a:latin typeface="ITC Avant Garde Gothic"/>
              </a:rPr>
              <a:t>skus</a:t>
            </a:r>
            <a:r>
              <a:rPr lang="fr-FR" sz="2400" b="1">
                <a:solidFill>
                  <a:schemeClr val="bg1"/>
                </a:solidFill>
                <a:latin typeface="ITC Avant Garde Gothic"/>
              </a:rPr>
              <a:t> / New: 168 </a:t>
            </a:r>
            <a:r>
              <a:rPr lang="fr-FR" sz="2400" b="1" err="1">
                <a:solidFill>
                  <a:schemeClr val="bg1"/>
                </a:solidFill>
                <a:latin typeface="ITC Avant Garde Gothic"/>
              </a:rPr>
              <a:t>skus</a:t>
            </a:r>
            <a:endParaRPr lang="fr-FR" sz="2400" b="1">
              <a:solidFill>
                <a:schemeClr val="bg1"/>
              </a:solidFill>
              <a:latin typeface="ITC Avant Garde Gothic"/>
            </a:endParaRPr>
          </a:p>
          <a:p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47393" y="445694"/>
            <a:ext cx="210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ITC Avant Garde Gothic" panose="02000803000000000000" pitchFamily="2" charset="0"/>
              </a:rPr>
              <a:t>NPP- 2023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8CD543-18AB-6A75-E5E8-E7E1B1A5C883}"/>
              </a:ext>
            </a:extLst>
          </p:cNvPr>
          <p:cNvSpPr txBox="1"/>
          <p:nvPr/>
        </p:nvSpPr>
        <p:spPr>
          <a:xfrm>
            <a:off x="622337" y="874628"/>
            <a:ext cx="11128261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>
              <a:solidFill>
                <a:schemeClr val="bg1"/>
              </a:solidFill>
              <a:latin typeface="ITC Avant Garde Gothic"/>
            </a:endParaRPr>
          </a:p>
          <a:p>
            <a:endParaRPr lang="fr-FR" sz="4000" b="1">
              <a:solidFill>
                <a:schemeClr val="bg1"/>
              </a:solidFill>
              <a:latin typeface="ITC Avant Garde Gothic"/>
            </a:endParaRPr>
          </a:p>
          <a:p>
            <a:endParaRPr lang="fr-FR" sz="1600" b="1">
              <a:solidFill>
                <a:schemeClr val="bg1"/>
              </a:solidFill>
              <a:latin typeface="ITC Avant Garde Gothic"/>
            </a:endParaRPr>
          </a:p>
          <a:p>
            <a:endParaRPr lang="fr-FR" sz="1400">
              <a:solidFill>
                <a:schemeClr val="bg1"/>
              </a:solidFill>
              <a:latin typeface="ITC Avant Garde"/>
            </a:endParaRPr>
          </a:p>
          <a:p>
            <a:r>
              <a:rPr lang="fr-FR" sz="1400" b="1">
                <a:solidFill>
                  <a:schemeClr val="bg1"/>
                </a:solidFill>
                <a:latin typeface="ITC Avant Garde Gothic"/>
              </a:rPr>
              <a:t>Brand </a:t>
            </a:r>
            <a:r>
              <a:rPr lang="fr-FR" sz="1400" b="1" err="1">
                <a:solidFill>
                  <a:schemeClr val="bg1"/>
                </a:solidFill>
                <a:latin typeface="ITC Avant Garde Gothic"/>
              </a:rPr>
              <a:t>strategy</a:t>
            </a:r>
            <a:r>
              <a:rPr lang="fr-FR" sz="1400" b="1">
                <a:solidFill>
                  <a:schemeClr val="bg1"/>
                </a:solidFill>
                <a:latin typeface="ITC Avant Garde Gothic"/>
              </a:rPr>
              <a:t>: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Delete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the range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where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VMC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is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not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seen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as a </a:t>
            </a:r>
            <a:r>
              <a:rPr lang="fr-FR" sz="1400" u="sng" err="1">
                <a:solidFill>
                  <a:schemeClr val="bg1"/>
                </a:solidFill>
                <a:latin typeface="ITC Avant Garde"/>
              </a:rPr>
              <a:t>specialist</a:t>
            </a:r>
            <a:r>
              <a:rPr lang="fr-FR" sz="1400" u="sng">
                <a:solidFill>
                  <a:schemeClr val="bg1"/>
                </a:solidFill>
                <a:latin typeface="ITC Avant Garde"/>
              </a:rPr>
              <a:t> brand: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carp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, match, feeder and Fly</a:t>
            </a:r>
          </a:p>
          <a:p>
            <a:r>
              <a:rPr lang="fr-FR" sz="1400">
                <a:solidFill>
                  <a:schemeClr val="bg1"/>
                </a:solidFill>
                <a:latin typeface="ITC Avant Garde"/>
              </a:rPr>
              <a:t>Mystic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Carp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: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Dropped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3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years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ago</a:t>
            </a:r>
            <a:endParaRPr lang="fr-FR" sz="1400">
              <a:solidFill>
                <a:schemeClr val="bg1"/>
              </a:solidFill>
              <a:latin typeface="ITC Avant Garde"/>
            </a:endParaRPr>
          </a:p>
          <a:p>
            <a:r>
              <a:rPr lang="fr-FR" sz="1400">
                <a:solidFill>
                  <a:schemeClr val="bg1"/>
                </a:solidFill>
                <a:latin typeface="ITC Avant Garde"/>
              </a:rPr>
              <a:t>Mystic Match: 104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sku's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. 246€/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sku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/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year</a:t>
            </a:r>
            <a:endParaRPr lang="fr-FR" sz="1400">
              <a:solidFill>
                <a:schemeClr val="bg1"/>
              </a:solidFill>
              <a:latin typeface="ITC Avant Garde"/>
            </a:endParaRPr>
          </a:p>
          <a:p>
            <a:r>
              <a:rPr lang="fr-FR" sz="1400">
                <a:solidFill>
                  <a:schemeClr val="bg1"/>
                </a:solidFill>
                <a:latin typeface="ITC Avant Garde"/>
              </a:rPr>
              <a:t>Fly: 60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sku's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. 360€/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sku</a:t>
            </a:r>
            <a:endParaRPr lang="fr-FR" sz="1400">
              <a:solidFill>
                <a:schemeClr val="bg1"/>
              </a:solidFill>
              <a:latin typeface="ITC Avant Garde"/>
            </a:endParaRPr>
          </a:p>
          <a:p>
            <a:r>
              <a:rPr lang="fr-FR" sz="1400" err="1">
                <a:solidFill>
                  <a:schemeClr val="bg1"/>
                </a:solidFill>
                <a:latin typeface="ITC Avant Garde"/>
              </a:rPr>
              <a:t>Rest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: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Extreme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sizes /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special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packings</a:t>
            </a:r>
          </a:p>
          <a:p>
            <a:endParaRPr lang="fr-FR" sz="1400">
              <a:solidFill>
                <a:schemeClr val="bg1"/>
              </a:solidFill>
              <a:latin typeface="ITC Avant Garde"/>
            </a:endParaRPr>
          </a:p>
          <a:p>
            <a:r>
              <a:rPr lang="fr-FR" sz="1400" b="1">
                <a:solidFill>
                  <a:schemeClr val="bg1"/>
                </a:solidFill>
                <a:latin typeface="ITC Avant Garde Gothic"/>
              </a:rPr>
              <a:t>Medium/long </a:t>
            </a:r>
            <a:r>
              <a:rPr lang="fr-FR" sz="1400" b="1" err="1">
                <a:solidFill>
                  <a:schemeClr val="bg1"/>
                </a:solidFill>
                <a:latin typeface="ITC Avant Garde Gothic"/>
              </a:rPr>
              <a:t>term</a:t>
            </a:r>
            <a:r>
              <a:rPr lang="fr-FR" sz="1400" b="1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1400" b="1" err="1">
                <a:solidFill>
                  <a:schemeClr val="bg1"/>
                </a:solidFill>
                <a:latin typeface="ITC Avant Garde Gothic"/>
              </a:rPr>
              <a:t>strategy</a:t>
            </a:r>
            <a:r>
              <a:rPr lang="fr-FR" sz="1400" b="1">
                <a:solidFill>
                  <a:schemeClr val="bg1"/>
                </a:solidFill>
                <a:latin typeface="ITC Avant Garde Gothic"/>
              </a:rPr>
              <a:t>: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developing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these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categories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(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Carp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,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Feeder&amp;Coarse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) as an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Mid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level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price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point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such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as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snelled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hooks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or value packs (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target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fish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).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We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leave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the premium position to the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specialist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brands: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Carp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Spirit </a:t>
            </a:r>
          </a:p>
          <a:p>
            <a:endParaRPr lang="fr-FR" sz="1400">
              <a:solidFill>
                <a:schemeClr val="bg1"/>
              </a:solidFill>
              <a:latin typeface="ITC Avant Garde"/>
            </a:endParaRPr>
          </a:p>
          <a:p>
            <a:r>
              <a:rPr lang="fr-FR" sz="1400" b="1">
                <a:solidFill>
                  <a:schemeClr val="bg1"/>
                </a:solidFill>
                <a:latin typeface="ITC Avant Garde Gothic"/>
              </a:rPr>
              <a:t>Brand Focus: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allround</a:t>
            </a:r>
            <a:r>
              <a:rPr lang="fr-FR" sz="1400" b="1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fishing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style and 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both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SW and FW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predator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 </a:t>
            </a:r>
            <a:r>
              <a:rPr lang="fr-FR" sz="1400" err="1">
                <a:solidFill>
                  <a:schemeClr val="bg1"/>
                </a:solidFill>
                <a:latin typeface="ITC Avant Garde"/>
              </a:rPr>
              <a:t>markets</a:t>
            </a:r>
            <a:r>
              <a:rPr lang="fr-FR" sz="1400">
                <a:solidFill>
                  <a:schemeClr val="bg1"/>
                </a:solidFill>
                <a:latin typeface="ITC Avant Garde"/>
              </a:rPr>
              <a:t>. </a:t>
            </a:r>
          </a:p>
          <a:p>
            <a:pPr marL="571500" indent="-571500">
              <a:buFontTx/>
              <a:buChar char="-"/>
            </a:pPr>
            <a:endParaRPr lang="fr-FR" sz="1400">
              <a:solidFill>
                <a:schemeClr val="bg1"/>
              </a:solidFill>
              <a:latin typeface="ITC Avant Garde"/>
            </a:endParaRPr>
          </a:p>
        </p:txBody>
      </p:sp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9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Une image contenant personne, arthropode&#10;&#10;Description générée automatiquement">
            <a:extLst>
              <a:ext uri="{FF2B5EF4-FFF2-40B4-BE49-F238E27FC236}">
                <a16:creationId xmlns:a16="http://schemas.microsoft.com/office/drawing/2014/main" id="{361A39DA-0A78-81F5-BC52-A2E634C41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4" y="-1680292"/>
            <a:ext cx="12262854" cy="918810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956486" y="2913762"/>
            <a:ext cx="8196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ITC Avant Garde Gothic" panose="02000803000000000000" pitchFamily="2" charset="0"/>
              </a:rPr>
              <a:t>2022 In-</a:t>
            </a:r>
            <a:r>
              <a:rPr lang="fr-FR" sz="3600" b="1" dirty="0" err="1">
                <a:solidFill>
                  <a:schemeClr val="bg1"/>
                </a:solidFill>
                <a:latin typeface="ITC Avant Garde Gothic" panose="02000803000000000000" pitchFamily="2" charset="0"/>
              </a:rPr>
              <a:t>season</a:t>
            </a:r>
            <a:r>
              <a:rPr lang="fr-FR" sz="3600" b="1" dirty="0">
                <a:solidFill>
                  <a:schemeClr val="bg1"/>
                </a:solidFill>
                <a:latin typeface="ITC Avant Garde Gothic" panose="02000803000000000000" pitchFamily="2" charset="0"/>
              </a:rPr>
              <a:t> </a:t>
            </a:r>
            <a:r>
              <a:rPr lang="fr-FR" sz="3600" b="1" dirty="0" err="1">
                <a:solidFill>
                  <a:schemeClr val="bg1"/>
                </a:solidFill>
                <a:latin typeface="ITC Avant Garde Gothic" panose="02000803000000000000" pitchFamily="2" charset="0"/>
              </a:rPr>
              <a:t>launches</a:t>
            </a:r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algn="ctr"/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828" y="1457283"/>
            <a:ext cx="3995964" cy="17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72"/>
          <a:stretch/>
        </p:blipFill>
        <p:spPr>
          <a:xfrm>
            <a:off x="0" y="-19050"/>
            <a:ext cx="12192000" cy="687859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934" y="3208170"/>
            <a:ext cx="3175833" cy="273039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54895" y="168045"/>
            <a:ext cx="9334242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ITC Avant Garde Gothic"/>
              </a:rPr>
              <a:t>Update: 2022 </a:t>
            </a:r>
            <a:r>
              <a:rPr lang="fr-FR" sz="4400" b="1" dirty="0" err="1">
                <a:solidFill>
                  <a:schemeClr val="bg1"/>
                </a:solidFill>
                <a:latin typeface="ITC Avant Garde Gothic"/>
              </a:rPr>
              <a:t>launches</a:t>
            </a:r>
            <a:endParaRPr lang="fr-FR" sz="4400" b="1" dirty="0">
              <a:solidFill>
                <a:schemeClr val="bg1"/>
              </a:solidFill>
              <a:latin typeface="ITC Avant Garde Gothic"/>
            </a:endParaRPr>
          </a:p>
          <a:p>
            <a:pPr algn="ctr"/>
            <a:r>
              <a:rPr lang="fr-FR" sz="2400" b="1" i="1" dirty="0">
                <a:solidFill>
                  <a:schemeClr val="bg1"/>
                </a:solidFill>
                <a:latin typeface="ITC Avant Garde Gothic"/>
              </a:rPr>
              <a:t>"A new </a:t>
            </a:r>
            <a:r>
              <a:rPr lang="fr-FR" sz="2400" b="1" i="1" dirty="0" err="1">
                <a:solidFill>
                  <a:schemeClr val="bg1"/>
                </a:solidFill>
                <a:latin typeface="ITC Avant Garde Gothic"/>
              </a:rPr>
              <a:t>series</a:t>
            </a:r>
            <a:r>
              <a:rPr lang="fr-FR" sz="2400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2400" b="1" i="1" dirty="0" err="1">
                <a:solidFill>
                  <a:schemeClr val="bg1"/>
                </a:solidFill>
                <a:latin typeface="ITC Avant Garde Gothic"/>
              </a:rPr>
              <a:t>every</a:t>
            </a:r>
            <a:r>
              <a:rPr lang="fr-FR" sz="2400" b="1" i="1" dirty="0">
                <a:solidFill>
                  <a:schemeClr val="bg1"/>
                </a:solidFill>
                <a:latin typeface="ITC Avant Garde Gothic"/>
              </a:rPr>
              <a:t> 2 </a:t>
            </a:r>
            <a:r>
              <a:rPr lang="fr-FR" sz="2400" b="1" i="1" dirty="0" err="1">
                <a:solidFill>
                  <a:schemeClr val="bg1"/>
                </a:solidFill>
                <a:latin typeface="ITC Avant Garde Gothic"/>
              </a:rPr>
              <a:t>months</a:t>
            </a:r>
            <a:r>
              <a:rPr lang="fr-FR" sz="2400" b="1" i="1" dirty="0">
                <a:solidFill>
                  <a:schemeClr val="bg1"/>
                </a:solidFill>
                <a:latin typeface="ITC Avant Garde Gothic"/>
              </a:rPr>
              <a:t>: </a:t>
            </a:r>
            <a:r>
              <a:rPr lang="fr-FR" sz="2400" b="1" i="1" dirty="0" err="1">
                <a:solidFill>
                  <a:schemeClr val="bg1"/>
                </a:solidFill>
                <a:latin typeface="ITC Avant Garde Gothic"/>
              </a:rPr>
              <a:t>keep</a:t>
            </a:r>
            <a:r>
              <a:rPr lang="fr-FR" sz="2400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sz="2400" b="1" i="1" dirty="0" err="1">
                <a:solidFill>
                  <a:schemeClr val="bg1"/>
                </a:solidFill>
                <a:latin typeface="ITC Avant Garde Gothic"/>
              </a:rPr>
              <a:t>focusing</a:t>
            </a:r>
            <a:r>
              <a:rPr lang="fr-FR" sz="2400" b="1" i="1" dirty="0">
                <a:solidFill>
                  <a:schemeClr val="bg1"/>
                </a:solidFill>
                <a:latin typeface="ITC Avant Garde Gothic"/>
              </a:rPr>
              <a:t>!"</a:t>
            </a:r>
            <a:endParaRPr lang="fr-FR" sz="2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algn="ctr"/>
            <a:endParaRPr lang="fr-FR" sz="2400" b="1" i="1" dirty="0">
              <a:solidFill>
                <a:srgbClr val="FF0000"/>
              </a:solidFill>
              <a:latin typeface="ITC Avant Garde Gothic" panose="02000803000000000000" pitchFamily="2" charset="0"/>
            </a:endParaRPr>
          </a:p>
          <a:p>
            <a:endParaRPr lang="fr-FR" sz="4400" b="1" dirty="0">
              <a:solidFill>
                <a:srgbClr val="FFFFFF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782605" y="865439"/>
            <a:ext cx="210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ITC Avant Garde Gothic" panose="02000803000000000000" pitchFamily="2" charset="0"/>
              </a:rPr>
              <a:t> 2022 in -</a:t>
            </a:r>
            <a:r>
              <a:rPr lang="fr-FR" b="1" err="1">
                <a:latin typeface="ITC Avant Garde Gothic" panose="02000803000000000000" pitchFamily="2" charset="0"/>
              </a:rPr>
              <a:t>season</a:t>
            </a:r>
            <a:endParaRPr lang="fr-FR" b="1">
              <a:latin typeface="ITC Avant Garde Gothic" panose="02000803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473EDA-F9DB-D902-736B-B5DF5E2CFC75}"/>
              </a:ext>
            </a:extLst>
          </p:cNvPr>
          <p:cNvSpPr txBox="1"/>
          <p:nvPr/>
        </p:nvSpPr>
        <p:spPr>
          <a:xfrm>
            <a:off x="179609" y="5842348"/>
            <a:ext cx="292033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MOSCOW Range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1400" b="1" i="1" dirty="0">
                <a:solidFill>
                  <a:schemeClr val="bg1"/>
                </a:solidFill>
                <a:latin typeface="ITC Avant Garde Gothic"/>
                <a:cs typeface="Calibri"/>
              </a:rPr>
              <a:t>Name change </a:t>
            </a:r>
            <a:r>
              <a:rPr lang="fr-FR" sz="1400" b="1" i="1" dirty="0" err="1">
                <a:solidFill>
                  <a:schemeClr val="bg1"/>
                </a:solidFill>
                <a:latin typeface="ITC Avant Garde Gothic"/>
                <a:cs typeface="Calibri"/>
              </a:rPr>
              <a:t>considered</a:t>
            </a:r>
            <a:r>
              <a:rPr lang="fr-FR" sz="1400" b="1" i="1" dirty="0">
                <a:solidFill>
                  <a:schemeClr val="bg1"/>
                </a:solidFill>
                <a:latin typeface="ITC Avant Garde Gothic"/>
                <a:cs typeface="Calibri"/>
              </a:rPr>
              <a:t> but not </a:t>
            </a:r>
            <a:r>
              <a:rPr lang="fr-FR" sz="1400" b="1" i="1" dirty="0" err="1">
                <a:solidFill>
                  <a:schemeClr val="bg1"/>
                </a:solidFill>
                <a:latin typeface="ITC Avant Garde Gothic"/>
                <a:cs typeface="Calibri"/>
              </a:rPr>
              <a:t>feasable</a:t>
            </a:r>
            <a:r>
              <a:rPr lang="fr-FR" sz="1400" b="1" i="1" dirty="0">
                <a:solidFill>
                  <a:schemeClr val="bg1"/>
                </a:solidFill>
                <a:latin typeface="ITC Avant Garde Gothic"/>
                <a:cs typeface="Calibri"/>
              </a:rPr>
              <a:t> at </a:t>
            </a:r>
            <a:r>
              <a:rPr lang="fr-FR" sz="1400" b="1" i="1" dirty="0" err="1">
                <a:solidFill>
                  <a:schemeClr val="bg1"/>
                </a:solidFill>
                <a:latin typeface="ITC Avant Garde Gothic"/>
                <a:cs typeface="Calibri"/>
              </a:rPr>
              <a:t>this</a:t>
            </a:r>
            <a:r>
              <a:rPr lang="fr-FR" sz="1400" b="1" i="1" dirty="0">
                <a:solidFill>
                  <a:schemeClr val="bg1"/>
                </a:solidFill>
                <a:latin typeface="ITC Avant Garde Gothic"/>
                <a:cs typeface="Calibri"/>
              </a:rPr>
              <a:t> stage</a:t>
            </a:r>
          </a:p>
          <a:p>
            <a:pPr marL="571500" indent="-571500">
              <a:buFont typeface="Arial"/>
              <a:buChar char="•"/>
            </a:pPr>
            <a:endParaRPr lang="fr-FR" sz="2800" b="1" dirty="0">
              <a:solidFill>
                <a:srgbClr val="FF0000"/>
              </a:solidFill>
              <a:latin typeface="ITC Avant Garde Gothic" panose="02000803000000000000" pitchFamily="2" charset="0"/>
            </a:endParaRPr>
          </a:p>
          <a:p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FD2A810-68E6-4E5C-5EDF-7DD65CDBA5D3}"/>
              </a:ext>
            </a:extLst>
          </p:cNvPr>
          <p:cNvSpPr txBox="1"/>
          <p:nvPr/>
        </p:nvSpPr>
        <p:spPr>
          <a:xfrm>
            <a:off x="3433942" y="5842347"/>
            <a:ext cx="1722902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PIKE RIGS Range</a:t>
            </a:r>
            <a:endParaRPr lang="fr-FR">
              <a:solidFill>
                <a:schemeClr val="bg1"/>
              </a:solidFill>
            </a:endParaRPr>
          </a:p>
          <a:p>
            <a:pPr marL="571500" indent="-571500">
              <a:buFont typeface="Arial"/>
              <a:buChar char="•"/>
            </a:pPr>
            <a:endParaRPr lang="fr-FR" sz="2800" b="1">
              <a:solidFill>
                <a:schemeClr val="bg1"/>
              </a:solidFill>
              <a:latin typeface="ITC Avant Garde Gothic"/>
            </a:endParaRPr>
          </a:p>
          <a:p>
            <a:endParaRPr lang="fr-FR" sz="44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567E1D0-EAE3-6307-0178-5C883096982B}"/>
              </a:ext>
            </a:extLst>
          </p:cNvPr>
          <p:cNvSpPr txBox="1"/>
          <p:nvPr/>
        </p:nvSpPr>
        <p:spPr>
          <a:xfrm>
            <a:off x="5536369" y="5842346"/>
            <a:ext cx="1722902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7547 3/0</a:t>
            </a:r>
            <a:endParaRPr lang="fr-FR"/>
          </a:p>
          <a:p>
            <a:pPr marL="571500" indent="-571500">
              <a:buFont typeface="Arial"/>
              <a:buChar char="•"/>
            </a:pPr>
            <a:endParaRPr lang="fr-FR" sz="2800" b="1">
              <a:solidFill>
                <a:schemeClr val="bg1"/>
              </a:solidFill>
              <a:latin typeface="ITC Avant Garde Gothic"/>
            </a:endParaRPr>
          </a:p>
          <a:p>
            <a:endParaRPr lang="fr-FR" sz="44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535B642-1F5A-A048-3A2A-DE8B4387B80D}"/>
              </a:ext>
            </a:extLst>
          </p:cNvPr>
          <p:cNvSpPr txBox="1"/>
          <p:nvPr/>
        </p:nvSpPr>
        <p:spPr>
          <a:xfrm>
            <a:off x="7382487" y="5842345"/>
            <a:ext cx="1722902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Circle </a:t>
            </a:r>
            <a:r>
              <a:rPr lang="fr-FR" sz="2000" b="1" err="1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FishFighter</a:t>
            </a:r>
            <a:r>
              <a:rPr lang="fr-FR" sz="2000" b="1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 &amp;360°</a:t>
            </a:r>
            <a:endParaRPr lang="fr-FR" err="1">
              <a:solidFill>
                <a:schemeClr val="bg1"/>
              </a:solidFill>
            </a:endParaRPr>
          </a:p>
          <a:p>
            <a:pPr marL="571500" indent="-571500">
              <a:buFont typeface="Arial"/>
              <a:buChar char="•"/>
            </a:pPr>
            <a:endParaRPr lang="fr-FR" sz="2800" b="1">
              <a:solidFill>
                <a:schemeClr val="bg1"/>
              </a:solidFill>
              <a:latin typeface="ITC Avant Garde Gothic"/>
            </a:endParaRPr>
          </a:p>
          <a:p>
            <a:endParaRPr lang="fr-FR" sz="44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8AA5626-E468-46FE-3A70-B92B15159047}"/>
              </a:ext>
            </a:extLst>
          </p:cNvPr>
          <p:cNvSpPr txBox="1"/>
          <p:nvPr/>
        </p:nvSpPr>
        <p:spPr>
          <a:xfrm>
            <a:off x="8620118" y="5766144"/>
            <a:ext cx="3475502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KAPTAIN 3X &amp; 6X</a:t>
            </a:r>
          </a:p>
          <a:p>
            <a:pPr algn="ctr"/>
            <a:r>
              <a:rPr lang="fr-FR" sz="1600" b="1" i="1" dirty="0" err="1">
                <a:solidFill>
                  <a:schemeClr val="bg1"/>
                </a:solidFill>
                <a:latin typeface="ITC Avant Garde Gothic"/>
                <a:cs typeface="Calibri"/>
              </a:rPr>
              <a:t>Postponed</a:t>
            </a:r>
            <a:r>
              <a:rPr lang="fr-FR" sz="1600" b="1" i="1" dirty="0">
                <a:solidFill>
                  <a:schemeClr val="bg1"/>
                </a:solidFill>
                <a:latin typeface="ITC Avant Garde Gothic"/>
                <a:cs typeface="Calibri"/>
              </a:rPr>
              <a:t> range due to </a:t>
            </a:r>
            <a:r>
              <a:rPr lang="fr-FR" sz="1600" b="1" i="1" dirty="0" err="1">
                <a:solidFill>
                  <a:schemeClr val="bg1"/>
                </a:solidFill>
                <a:latin typeface="ITC Avant Garde Gothic"/>
                <a:cs typeface="Calibri"/>
              </a:rPr>
              <a:t>factory</a:t>
            </a:r>
            <a:r>
              <a:rPr lang="fr-FR" sz="1600" b="1" i="1" dirty="0">
                <a:solidFill>
                  <a:schemeClr val="bg1"/>
                </a:solidFill>
                <a:latin typeface="ITC Avant Garde Gothic"/>
                <a:cs typeface="Calibri"/>
              </a:rPr>
              <a:t> issues</a:t>
            </a:r>
            <a:endParaRPr lang="fr-FR" sz="1600" b="1" i="1" dirty="0">
              <a:solidFill>
                <a:schemeClr val="bg1"/>
              </a:solidFill>
              <a:latin typeface="ITC Avant Garde Gothic" panose="02000803000000000000" pitchFamily="2" charset="0"/>
              <a:cs typeface="Calibri"/>
            </a:endParaRPr>
          </a:p>
          <a:p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2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A446597-24D1-1287-2C25-F6F3CD8A94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982" y="2519304"/>
            <a:ext cx="1640334" cy="3296355"/>
          </a:xfrm>
          <a:prstGeom prst="rect">
            <a:avLst/>
          </a:prstGeom>
        </p:spPr>
      </p:pic>
      <p:pic>
        <p:nvPicPr>
          <p:cNvPr id="3" name="Image 3" descr="Une image contenant outil&#10;&#10;Description générée automatiquement">
            <a:extLst>
              <a:ext uri="{FF2B5EF4-FFF2-40B4-BE49-F238E27FC236}">
                <a16:creationId xmlns:a16="http://schemas.microsoft.com/office/drawing/2014/main" id="{9D8DB591-8DB4-2F7F-B185-6402AE49BF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820" y="3378129"/>
            <a:ext cx="2912533" cy="2414806"/>
          </a:xfrm>
          <a:prstGeom prst="rect">
            <a:avLst/>
          </a:prstGeom>
        </p:spPr>
      </p:pic>
      <p:pic>
        <p:nvPicPr>
          <p:cNvPr id="6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A6D628-A8F0-3AC8-E225-5EC5F6F7BE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559" y="2745082"/>
            <a:ext cx="1800170" cy="30988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124AFAB-84C0-EAB2-B1A1-4FFE530597CC}"/>
              </a:ext>
            </a:extLst>
          </p:cNvPr>
          <p:cNvSpPr txBox="1"/>
          <p:nvPr/>
        </p:nvSpPr>
        <p:spPr>
          <a:xfrm>
            <a:off x="920659" y="1784697"/>
            <a:ext cx="1722902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April</a:t>
            </a:r>
            <a:endParaRPr lang="fr-FR" dirty="0">
              <a:solidFill>
                <a:schemeClr val="bg1"/>
              </a:solidFill>
            </a:endParaRPr>
          </a:p>
          <a:p>
            <a:pPr marL="571500" indent="-571500">
              <a:buFont typeface="Arial"/>
              <a:buChar char="•"/>
            </a:pPr>
            <a:endParaRPr lang="fr-FR" sz="2800" b="1" dirty="0">
              <a:solidFill>
                <a:schemeClr val="bg1"/>
              </a:solidFill>
              <a:latin typeface="ITC Avant Garde Gothic"/>
            </a:endParaRPr>
          </a:p>
          <a:p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0ADB14B-6D2C-0B74-211D-D6A3B30A1126}"/>
              </a:ext>
            </a:extLst>
          </p:cNvPr>
          <p:cNvSpPr txBox="1"/>
          <p:nvPr/>
        </p:nvSpPr>
        <p:spPr>
          <a:xfrm>
            <a:off x="4505319" y="1784698"/>
            <a:ext cx="1789577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May </a:t>
            </a:r>
            <a:endParaRPr lang="fr-FR">
              <a:solidFill>
                <a:schemeClr val="bg1"/>
              </a:solidFill>
            </a:endParaRPr>
          </a:p>
          <a:p>
            <a:pPr marL="571500" indent="-571500">
              <a:buFont typeface="Arial"/>
              <a:buChar char="•"/>
            </a:pPr>
            <a:endParaRPr lang="fr-FR" sz="2800" b="1">
              <a:solidFill>
                <a:schemeClr val="bg1"/>
              </a:solidFill>
              <a:latin typeface="ITC Avant Garde Gothic"/>
            </a:endParaRPr>
          </a:p>
          <a:p>
            <a:endParaRPr lang="fr-FR" sz="44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09C233-0436-A193-3159-643ECB030BC0}"/>
              </a:ext>
            </a:extLst>
          </p:cNvPr>
          <p:cNvSpPr txBox="1"/>
          <p:nvPr/>
        </p:nvSpPr>
        <p:spPr>
          <a:xfrm>
            <a:off x="5433326" y="1813273"/>
            <a:ext cx="1722902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fr-FR" sz="2000" b="1">
              <a:solidFill>
                <a:schemeClr val="bg1"/>
              </a:solidFill>
              <a:latin typeface="ITC Avant Garde Gothic"/>
              <a:cs typeface="Calibri" panose="020F0502020204030204"/>
            </a:endParaRPr>
          </a:p>
          <a:p>
            <a:pPr marL="571500" indent="-571500">
              <a:buFont typeface="Arial"/>
              <a:buChar char="•"/>
            </a:pPr>
            <a:endParaRPr lang="fr-FR" sz="2800" b="1">
              <a:solidFill>
                <a:schemeClr val="bg1"/>
              </a:solidFill>
              <a:latin typeface="ITC Avant Garde Gothic"/>
            </a:endParaRPr>
          </a:p>
          <a:p>
            <a:endParaRPr lang="fr-FR" sz="44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140D520-2CCB-72BF-8FD1-F987D7B6EE19}"/>
              </a:ext>
            </a:extLst>
          </p:cNvPr>
          <p:cNvSpPr txBox="1"/>
          <p:nvPr/>
        </p:nvSpPr>
        <p:spPr>
          <a:xfrm>
            <a:off x="7290701" y="1784698"/>
            <a:ext cx="1722902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June </a:t>
            </a:r>
            <a:endParaRPr lang="fr-FR" dirty="0">
              <a:solidFill>
                <a:schemeClr val="bg1"/>
              </a:solidFill>
              <a:cs typeface="Calibri" panose="020F0502020204030204"/>
            </a:endParaRPr>
          </a:p>
          <a:p>
            <a:pPr marL="571500" indent="-571500">
              <a:buFont typeface="Arial"/>
              <a:buChar char="•"/>
            </a:pPr>
            <a:endParaRPr lang="fr-FR" sz="2800" b="1">
              <a:solidFill>
                <a:schemeClr val="bg1"/>
              </a:solidFill>
              <a:latin typeface="ITC Avant Garde Gothic"/>
            </a:endParaRPr>
          </a:p>
          <a:p>
            <a:endParaRPr lang="fr-FR" sz="44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endParaRPr lang="fr-FR" sz="3600" b="1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839104B-D910-B5F7-01C6-EA3F00B2E888}"/>
              </a:ext>
            </a:extLst>
          </p:cNvPr>
          <p:cNvSpPr txBox="1"/>
          <p:nvPr/>
        </p:nvSpPr>
        <p:spPr>
          <a:xfrm>
            <a:off x="9729101" y="1784698"/>
            <a:ext cx="1722902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b="1" dirty="0" err="1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Nov</a:t>
            </a:r>
            <a:r>
              <a:rPr lang="fr-FR" sz="2000" b="1" dirty="0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/</a:t>
            </a:r>
            <a:r>
              <a:rPr lang="fr-FR" sz="2000" b="1" dirty="0" err="1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Dec</a:t>
            </a:r>
            <a:r>
              <a:rPr lang="fr-FR" sz="2000" b="1" dirty="0">
                <a:solidFill>
                  <a:schemeClr val="bg1"/>
                </a:solidFill>
                <a:latin typeface="ITC Avant Garde Gothic"/>
                <a:ea typeface="+mn-lt"/>
                <a:cs typeface="+mn-lt"/>
              </a:rPr>
              <a:t> </a:t>
            </a:r>
            <a:endParaRPr lang="fr-FR" sz="2000" b="1" dirty="0">
              <a:solidFill>
                <a:schemeClr val="bg1"/>
              </a:solidFill>
              <a:latin typeface="ITC Avant Garde Gothic"/>
              <a:cs typeface="Calibri"/>
            </a:endParaRPr>
          </a:p>
          <a:p>
            <a:pPr marL="571500" indent="-571500">
              <a:buFont typeface="Arial"/>
              <a:buChar char="•"/>
            </a:pPr>
            <a:endParaRPr lang="fr-FR" sz="2800" b="1" dirty="0">
              <a:solidFill>
                <a:schemeClr val="bg1"/>
              </a:solidFill>
              <a:latin typeface="ITC Avant Garde Gothic"/>
            </a:endParaRPr>
          </a:p>
          <a:p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72EBC898-C31B-27CD-83F6-B41142B03EFF}"/>
              </a:ext>
            </a:extLst>
          </p:cNvPr>
          <p:cNvSpPr/>
          <p:nvPr/>
        </p:nvSpPr>
        <p:spPr>
          <a:xfrm>
            <a:off x="1063370" y="2329433"/>
            <a:ext cx="10210800" cy="1905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A8927CA-8DC2-0ACF-36C6-C2C86FD9F5D2}"/>
              </a:ext>
            </a:extLst>
          </p:cNvPr>
          <p:cNvSpPr txBox="1"/>
          <p:nvPr/>
        </p:nvSpPr>
        <p:spPr>
          <a:xfrm>
            <a:off x="906713" y="5211395"/>
            <a:ext cx="1722902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ITC Avant Garde Gothic"/>
                <a:ea typeface="+mn-lt"/>
                <a:cs typeface="+mn-lt"/>
              </a:rPr>
              <a:t>55K€ !!!</a:t>
            </a:r>
            <a:endParaRPr lang="fr-FR" dirty="0"/>
          </a:p>
          <a:p>
            <a:pPr marL="571500" indent="-571500">
              <a:buFont typeface="Arial"/>
              <a:buChar char="•"/>
            </a:pPr>
            <a:endParaRPr lang="fr-FR" sz="2800" b="1" dirty="0">
              <a:solidFill>
                <a:schemeClr val="bg1"/>
              </a:solidFill>
              <a:latin typeface="ITC Avant Garde Gothic"/>
            </a:endParaRPr>
          </a:p>
          <a:p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Char char="-"/>
            </a:pPr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endParaRPr lang="fr-FR" sz="36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pic>
        <p:nvPicPr>
          <p:cNvPr id="27" name="Image 2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92855" y="2890687"/>
            <a:ext cx="1458131" cy="274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30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625" y="0"/>
            <a:ext cx="13422385" cy="894825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956485" y="2980874"/>
            <a:ext cx="819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  <a:latin typeface="ITC Avant Garde Gothic" panose="02000803000000000000" pitchFamily="2" charset="0"/>
              </a:rPr>
              <a:t>2023 SINGLE HOOKS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399" y="1474222"/>
            <a:ext cx="3995964" cy="17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6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Une image contenant texte, eau, extérieur, personne&#10;&#10;Description générée automatiquement">
            <a:extLst>
              <a:ext uri="{FF2B5EF4-FFF2-40B4-BE49-F238E27FC236}">
                <a16:creationId xmlns:a16="http://schemas.microsoft.com/office/drawing/2014/main" id="{4D8AE5EE-6D92-C340-7681-4C77275CC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1604" y="-93725"/>
            <a:ext cx="13212335" cy="695089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69962" y="84053"/>
            <a:ext cx="10913267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 err="1">
                <a:solidFill>
                  <a:schemeClr val="bg1"/>
                </a:solidFill>
                <a:latin typeface="ITC Avant Garde Gothic"/>
              </a:rPr>
              <a:t>Estrategia</a:t>
            </a:r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 de marca
</a:t>
            </a:r>
            <a:endParaRPr lang="fr-FR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s-ES" dirty="0">
                <a:solidFill>
                  <a:schemeClr val="bg1"/>
                </a:solidFill>
                <a:latin typeface="ITC Avant Garde Gothic"/>
              </a:rPr>
              <a:t>Seguir  manteniendo  el éxito de </a:t>
            </a:r>
            <a:r>
              <a:rPr lang="es-ES" dirty="0" err="1">
                <a:solidFill>
                  <a:schemeClr val="bg1"/>
                </a:solidFill>
                <a:latin typeface="ITC Avant Garde Gothic"/>
              </a:rPr>
              <a:t>ReDenteX</a:t>
            </a:r>
            <a:endParaRPr lang="es-ES" dirty="0">
              <a:solidFill>
                <a:schemeClr val="bg1"/>
              </a:solidFill>
              <a:latin typeface="ITC Avant Garde Gothic"/>
            </a:endParaRPr>
          </a:p>
          <a:p>
            <a:r>
              <a:rPr lang="es-ES" dirty="0">
                <a:solidFill>
                  <a:schemeClr val="bg1"/>
                </a:solidFill>
                <a:latin typeface="ITC Avant Garde Gothic"/>
              </a:rPr>
              <a:t>
- Seguir impulsando la imagen de marca mediante el desarrollo de productos de alta gama y productos especializados</a:t>
            </a:r>
          </a:p>
          <a:p>
            <a:r>
              <a:rPr lang="es-ES" dirty="0">
                <a:solidFill>
                  <a:schemeClr val="bg1"/>
                </a:solidFill>
                <a:latin typeface="ITC Avant Garde Gothic"/>
              </a:rPr>
              <a:t>
- Sigue luchando con BKK en este segmento</a:t>
            </a:r>
          </a:p>
          <a:p>
            <a:r>
              <a:rPr lang="es-ES" dirty="0">
                <a:solidFill>
                  <a:schemeClr val="bg1"/>
                </a:solidFill>
                <a:latin typeface="ITC Avant Garde Gothic"/>
              </a:rPr>
              <a:t>
=&gt; Desarrollar productos premium ayudará a la marca a vender más anzuelos. 
</a:t>
            </a:r>
            <a:endParaRPr lang="fr-FR" sz="2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872979" y="732381"/>
            <a:ext cx="225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ITC Avant Garde Gothic" panose="02000803000000000000" pitchFamily="2" charset="0"/>
              </a:rPr>
              <a:t>2023 Single </a:t>
            </a:r>
            <a:r>
              <a:rPr lang="fr-FR" sz="1400" b="1" dirty="0" err="1">
                <a:latin typeface="ITC Avant Garde Gothic" panose="02000803000000000000" pitchFamily="2" charset="0"/>
              </a:rPr>
              <a:t>Hooks</a:t>
            </a:r>
            <a:endParaRPr lang="fr-FR" sz="1400" b="1" dirty="0">
              <a:latin typeface="ITC Avant Garde Gothic" panose="02000803000000000000" pitchFamily="2" charset="0"/>
            </a:endParaRPr>
          </a:p>
        </p:txBody>
      </p:sp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41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 descr="Une image contenant texte, eau, extérieur, personne&#10;&#10;Description générée automatiquement">
            <a:extLst>
              <a:ext uri="{FF2B5EF4-FFF2-40B4-BE49-F238E27FC236}">
                <a16:creationId xmlns:a16="http://schemas.microsoft.com/office/drawing/2014/main" id="{4D8AE5EE-6D92-C340-7681-4C77275CC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2545" y="-92896"/>
            <a:ext cx="13212335" cy="695089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69962" y="84053"/>
            <a:ext cx="4882582" cy="73866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40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sz="4000" b="1" dirty="0">
                <a:solidFill>
                  <a:schemeClr val="bg1"/>
                </a:solidFill>
                <a:latin typeface="ITC Avant Garde Gothic"/>
              </a:rPr>
              <a:t>TECHSET INLINE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sz="2400" b="1" i="1" dirty="0">
                <a:solidFill>
                  <a:schemeClr val="bg1"/>
                </a:solidFill>
                <a:latin typeface="ITC Avant Garde Gothic"/>
              </a:rPr>
              <a:t>7268CT &amp; 7268Barbless</a:t>
            </a:r>
            <a:endParaRPr lang="fr-FR" sz="2400" i="1" dirty="0">
              <a:solidFill>
                <a:schemeClr val="bg1"/>
              </a:solidFill>
            </a:endParaRPr>
          </a:p>
          <a:p>
            <a:endParaRPr lang="fr-FR" sz="2400" b="1" dirty="0">
              <a:solidFill>
                <a:schemeClr val="bg1"/>
              </a:solidFill>
              <a:latin typeface="ITC Avant Garde Gothic"/>
            </a:endParaRPr>
          </a:p>
          <a:p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« Para los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pescadores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ávidos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que se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preocupan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por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los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peces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»
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Objetivo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: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equipar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stickbait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y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popper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
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Objetivo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de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pescado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: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Atún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rojo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, GT y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especies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tropicales
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Competidores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: BKK Diablo (13,90€),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Decoy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JS1 (11,60€)
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Ventaja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de VMC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Comp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.: PTFE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costero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,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Easy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Eye,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SuperLong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Needle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Sharp,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Technical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Locking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Curve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,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versión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Barbless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disponible, 20%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más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resistente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que 7266. 
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Soporte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de marketing: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video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de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atún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rojo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,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imágenes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,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muestreo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a KOL
PVP: 10.90 - 13.90€ 
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lanzamiento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: </a:t>
            </a:r>
            <a:r>
              <a:rPr lang="fr-FR" b="1" i="1" dirty="0" err="1">
                <a:solidFill>
                  <a:schemeClr val="bg1"/>
                </a:solidFill>
                <a:latin typeface="ITC Avant Garde Gothic"/>
              </a:rPr>
              <a:t>septiembre</a:t>
            </a:r>
            <a:r>
              <a:rPr lang="fr-FR" b="1" i="1" dirty="0">
                <a:solidFill>
                  <a:schemeClr val="bg1"/>
                </a:solidFill>
                <a:latin typeface="ITC Avant Garde Gothic"/>
              </a:rPr>
              <a:t> de 2022 
</a:t>
            </a:r>
            <a:endParaRPr lang="fr-FR" sz="2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  <a:p>
            <a:pPr marL="571500" indent="-571500">
              <a:buFontTx/>
              <a:buChar char="-"/>
            </a:pPr>
            <a:endParaRPr lang="fr-FR" sz="4400" b="1" dirty="0">
              <a:solidFill>
                <a:schemeClr val="bg1"/>
              </a:solidFill>
              <a:latin typeface="ITC Avant Garde Gothic" panose="02000803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-751542" y="751542"/>
            <a:ext cx="2015410" cy="51232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872979" y="732381"/>
            <a:ext cx="225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latin typeface="ITC Avant Garde Gothic" panose="02000803000000000000" pitchFamily="2" charset="0"/>
              </a:rPr>
              <a:t>2023 Single </a:t>
            </a:r>
            <a:r>
              <a:rPr lang="fr-FR" sz="1400" b="1" err="1">
                <a:latin typeface="ITC Avant Garde Gothic" panose="02000803000000000000" pitchFamily="2" charset="0"/>
              </a:rPr>
              <a:t>Hooks</a:t>
            </a:r>
            <a:endParaRPr lang="fr-FR" sz="1400" b="1">
              <a:latin typeface="ITC Avant Garde Gothic" panose="02000803000000000000" pitchFamily="2" charset="0"/>
            </a:endParaRPr>
          </a:p>
        </p:txBody>
      </p:sp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5FBFEF-0F95-6190-32C9-CBDFF458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385" y="2537957"/>
            <a:ext cx="5984297" cy="1356781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7F11F88-8A31-1107-9861-853C5930DA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84" y="66124"/>
            <a:ext cx="1829707" cy="7829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3623" y="3894738"/>
            <a:ext cx="5946029" cy="14974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026942" y="179725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ITC Avant Garde" panose="020B0402020203020304" pitchFamily="34" charset="0"/>
              </a:rPr>
              <a:t>Easy</a:t>
            </a:r>
            <a:r>
              <a:rPr lang="fr-FR" dirty="0">
                <a:solidFill>
                  <a:schemeClr val="bg1"/>
                </a:solidFill>
                <a:latin typeface="ITC Avant Garde" panose="020B0402020203020304" pitchFamily="34" charset="0"/>
              </a:rPr>
              <a:t> Eye</a:t>
            </a:r>
          </a:p>
        </p:txBody>
      </p:sp>
      <p:sp>
        <p:nvSpPr>
          <p:cNvPr id="7" name="Accolade ouvrante 6"/>
          <p:cNvSpPr/>
          <p:nvPr/>
        </p:nvSpPr>
        <p:spPr>
          <a:xfrm rot="5400000">
            <a:off x="10267237" y="973634"/>
            <a:ext cx="659466" cy="3045363"/>
          </a:xfrm>
          <a:prstGeom prst="leftBrac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5550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 xmlns="3ae88750-9220-48e2-bbb3-79925b43682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D3316F2BA7434A8621EB8EBE95A331" ma:contentTypeVersion="5" ma:contentTypeDescription="Crée un document." ma:contentTypeScope="" ma:versionID="de7a205194434ec6177420a99586e481">
  <xsd:schema xmlns:xsd="http://www.w3.org/2001/XMLSchema" xmlns:xs="http://www.w3.org/2001/XMLSchema" xmlns:p="http://schemas.microsoft.com/office/2006/metadata/properties" xmlns:ns2="3ae88750-9220-48e2-bbb3-79925b43682d" xmlns:ns3="cf92785f-8fd1-47ee-8293-090f97192f9e" targetNamespace="http://schemas.microsoft.com/office/2006/metadata/properties" ma:root="true" ma:fieldsID="351d392784736a25ad3dddf0b397315d" ns2:_="" ns3:_="">
    <xsd:import namespace="3ae88750-9220-48e2-bbb3-79925b43682d"/>
    <xsd:import namespace="cf92785f-8fd1-47ee-8293-090f97192f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88750-9220-48e2-bbb3-79925b4368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Image" ma:index="12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92785f-8fd1-47ee-8293-090f97192f9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0EF517-2641-4677-A015-7A6CB65E41A8}">
  <ds:schemaRefs>
    <ds:schemaRef ds:uri="3ae88750-9220-48e2-bbb3-79925b43682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F74340F-091D-49D2-87A7-1EC52A05489D}">
  <ds:schemaRefs>
    <ds:schemaRef ds:uri="3ae88750-9220-48e2-bbb3-79925b43682d"/>
    <ds:schemaRef ds:uri="cf92785f-8fd1-47ee-8293-090f97192f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64BCCF3-8DEB-40C1-95CE-1ACABCF5ED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2318</Words>
  <Application>Microsoft Office PowerPoint</Application>
  <PresentationFormat>Panorámica</PresentationFormat>
  <Paragraphs>291</Paragraphs>
  <Slides>32</Slides>
  <Notes>0</Notes>
  <HiddenSlides>2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ITC Avant Garde</vt:lpstr>
      <vt:lpstr>ITC Avant Garde Gothic</vt:lpstr>
      <vt:lpstr>Thème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VMC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Kévin Bettinelli</dc:creator>
  <cp:lastModifiedBy>Juanjo Fernandez Gutierrez</cp:lastModifiedBy>
  <cp:revision>57</cp:revision>
  <dcterms:created xsi:type="dcterms:W3CDTF">2022-02-17T08:37:56Z</dcterms:created>
  <dcterms:modified xsi:type="dcterms:W3CDTF">2022-08-31T17:17:18Z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0x01010082D3316F2BA7434A8621EB8EBE95A331</vt:lpwstr>
  </property>
</Properties>
</file>